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22"/>
  </p:notesMasterIdLst>
  <p:sldIdLst>
    <p:sldId id="452" r:id="rId3"/>
    <p:sldId id="538" r:id="rId4"/>
    <p:sldId id="539" r:id="rId5"/>
    <p:sldId id="544" r:id="rId6"/>
    <p:sldId id="545" r:id="rId7"/>
    <p:sldId id="546" r:id="rId8"/>
    <p:sldId id="547" r:id="rId9"/>
    <p:sldId id="548" r:id="rId10"/>
    <p:sldId id="549" r:id="rId11"/>
    <p:sldId id="550" r:id="rId12"/>
    <p:sldId id="551" r:id="rId13"/>
    <p:sldId id="552" r:id="rId14"/>
    <p:sldId id="553" r:id="rId15"/>
    <p:sldId id="554" r:id="rId16"/>
    <p:sldId id="555" r:id="rId17"/>
    <p:sldId id="557" r:id="rId18"/>
    <p:sldId id="558" r:id="rId19"/>
    <p:sldId id="559" r:id="rId20"/>
    <p:sldId id="560" r:id="rId21"/>
    <p:sldId id="561" r:id="rId22"/>
    <p:sldId id="562" r:id="rId23"/>
    <p:sldId id="766" r:id="rId24"/>
    <p:sldId id="563" r:id="rId25"/>
    <p:sldId id="648" r:id="rId26"/>
    <p:sldId id="649" r:id="rId27"/>
    <p:sldId id="651" r:id="rId28"/>
    <p:sldId id="676" r:id="rId29"/>
    <p:sldId id="652" r:id="rId30"/>
    <p:sldId id="540" r:id="rId31"/>
    <p:sldId id="564" r:id="rId32"/>
    <p:sldId id="565" r:id="rId33"/>
    <p:sldId id="566" r:id="rId34"/>
    <p:sldId id="567" r:id="rId35"/>
    <p:sldId id="569" r:id="rId36"/>
    <p:sldId id="568" r:id="rId37"/>
    <p:sldId id="767" r:id="rId38"/>
    <p:sldId id="768" r:id="rId39"/>
    <p:sldId id="769" r:id="rId40"/>
    <p:sldId id="775" r:id="rId41"/>
    <p:sldId id="575" r:id="rId42"/>
    <p:sldId id="773" r:id="rId43"/>
    <p:sldId id="577" r:id="rId44"/>
    <p:sldId id="774" r:id="rId45"/>
    <p:sldId id="579" r:id="rId46"/>
    <p:sldId id="580" r:id="rId47"/>
    <p:sldId id="581" r:id="rId48"/>
    <p:sldId id="582" r:id="rId49"/>
    <p:sldId id="583" r:id="rId50"/>
    <p:sldId id="584" r:id="rId51"/>
    <p:sldId id="585" r:id="rId52"/>
    <p:sldId id="586" r:id="rId53"/>
    <p:sldId id="587" r:id="rId54"/>
    <p:sldId id="588" r:id="rId55"/>
    <p:sldId id="653" r:id="rId56"/>
    <p:sldId id="654" r:id="rId57"/>
    <p:sldId id="655" r:id="rId58"/>
    <p:sldId id="656" r:id="rId59"/>
    <p:sldId id="657" r:id="rId60"/>
    <p:sldId id="658" r:id="rId61"/>
    <p:sldId id="659" r:id="rId62"/>
    <p:sldId id="660" r:id="rId63"/>
    <p:sldId id="661" r:id="rId64"/>
    <p:sldId id="662" r:id="rId65"/>
    <p:sldId id="663" r:id="rId66"/>
    <p:sldId id="664" r:id="rId67"/>
    <p:sldId id="665" r:id="rId68"/>
    <p:sldId id="666" r:id="rId69"/>
    <p:sldId id="667" r:id="rId70"/>
    <p:sldId id="668" r:id="rId71"/>
    <p:sldId id="669" r:id="rId72"/>
    <p:sldId id="541" r:id="rId73"/>
    <p:sldId id="589" r:id="rId74"/>
    <p:sldId id="592" r:id="rId75"/>
    <p:sldId id="593" r:id="rId76"/>
    <p:sldId id="594" r:id="rId77"/>
    <p:sldId id="595" r:id="rId78"/>
    <p:sldId id="590" r:id="rId79"/>
    <p:sldId id="591" r:id="rId80"/>
    <p:sldId id="542" r:id="rId81"/>
    <p:sldId id="596" r:id="rId82"/>
    <p:sldId id="597" r:id="rId83"/>
    <p:sldId id="598" r:id="rId84"/>
    <p:sldId id="599" r:id="rId85"/>
    <p:sldId id="600" r:id="rId86"/>
    <p:sldId id="601" r:id="rId87"/>
    <p:sldId id="602" r:id="rId88"/>
    <p:sldId id="603" r:id="rId89"/>
    <p:sldId id="604" r:id="rId90"/>
    <p:sldId id="605" r:id="rId91"/>
    <p:sldId id="670" r:id="rId92"/>
    <p:sldId id="543" r:id="rId93"/>
    <p:sldId id="606" r:id="rId94"/>
    <p:sldId id="607" r:id="rId95"/>
    <p:sldId id="608" r:id="rId96"/>
    <p:sldId id="630" r:id="rId97"/>
    <p:sldId id="631" r:id="rId98"/>
    <p:sldId id="632" r:id="rId99"/>
    <p:sldId id="633" r:id="rId100"/>
    <p:sldId id="671" r:id="rId101"/>
    <p:sldId id="672" r:id="rId102"/>
    <p:sldId id="673" r:id="rId103"/>
    <p:sldId id="634" r:id="rId104"/>
    <p:sldId id="635" r:id="rId105"/>
    <p:sldId id="636" r:id="rId106"/>
    <p:sldId id="637" r:id="rId107"/>
    <p:sldId id="638" r:id="rId108"/>
    <p:sldId id="639" r:id="rId109"/>
    <p:sldId id="640" r:id="rId110"/>
    <p:sldId id="642" r:id="rId111"/>
    <p:sldId id="643" r:id="rId112"/>
    <p:sldId id="644" r:id="rId113"/>
    <p:sldId id="645" r:id="rId114"/>
    <p:sldId id="646" r:id="rId115"/>
    <p:sldId id="647" r:id="rId116"/>
    <p:sldId id="763" r:id="rId117"/>
    <p:sldId id="765" r:id="rId118"/>
    <p:sldId id="674" r:id="rId119"/>
    <p:sldId id="675" r:id="rId120"/>
    <p:sldId id="641" r:id="rId12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4ECB3"/>
    <a:srgbClr val="DCE6F2"/>
    <a:srgbClr val="F4ECB2"/>
    <a:srgbClr val="F9EFB3"/>
    <a:srgbClr val="FFFF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054" autoAdjust="0"/>
    <p:restoredTop sz="86247"/>
  </p:normalViewPr>
  <p:slideViewPr>
    <p:cSldViewPr showGuides="1">
      <p:cViewPr>
        <p:scale>
          <a:sx n="75" d="100"/>
          <a:sy n="75" d="100"/>
        </p:scale>
        <p:origin x="-2724" y="-582"/>
      </p:cViewPr>
      <p:guideLst>
        <p:guide orient="horz" pos="2156"/>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Arial" panose="020B0604020202020204" pitchFamily="34" charset="0"/>
              </a:rPr>
              <a:pPr lvl="0" algn="r" eaLnBrk="1" hangingPunct="1">
                <a:buNone/>
              </a:pPr>
              <a:t>‹#›</a:t>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5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7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95.png"/><Relationship Id="rId5" Type="http://schemas.openxmlformats.org/officeDocument/2006/relationships/image" Target="../media/image6.png"/><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5.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6.png"/><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99.jpe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1.jpe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2.jpe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2.jpe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07.jpe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112.jpe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0.png"/></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jpe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45.jpe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46.jpeg"/><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30.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30.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3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30.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30.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30.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30.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30.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30.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30.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30.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30.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3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30.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78.jpe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79.jpe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0.jpe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0.jpe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0.jpe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1.jpe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2.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4.jpe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7.jpe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88.jpe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9.jpeg"/><Relationship Id="rId5" Type="http://schemas.openxmlformats.org/officeDocument/2006/relationships/image" Target="../media/image6.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9.jpeg"/><Relationship Id="rId5" Type="http://schemas.openxmlformats.org/officeDocument/2006/relationships/image" Target="../media/image6.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3.jpe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6.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90.jpe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90.jpe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91.jpe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91.jpe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4.pn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433570" y="6568440"/>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a:t>
            </a:fld>
            <a:endParaRPr lang="en-US" altLang="zh-CN" sz="1400" dirty="0">
              <a:solidFill>
                <a:srgbClr val="253947"/>
              </a:solidFill>
            </a:endParaRPr>
          </a:p>
        </p:txBody>
      </p:sp>
      <p:sp>
        <p:nvSpPr>
          <p:cNvPr id="9" name="椭圆 8"/>
          <p:cNvSpPr/>
          <p:nvPr/>
        </p:nvSpPr>
        <p:spPr>
          <a:xfrm>
            <a:off x="7032625"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061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018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39115"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492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cstate="print"/>
          <a:srcRect l="20678" t="12068" r="20014" b="12500"/>
          <a:stretch>
            <a:fillRect/>
          </a:stretch>
        </p:blipFill>
        <p:spPr>
          <a:xfrm>
            <a:off x="4997450" y="4556760"/>
            <a:ext cx="1350010" cy="1074420"/>
          </a:xfrm>
          <a:prstGeom prst="rect">
            <a:avLst/>
          </a:prstGeom>
        </p:spPr>
      </p:pic>
      <p:sp>
        <p:nvSpPr>
          <p:cNvPr id="10" name="椭圆 9"/>
          <p:cNvSpPr/>
          <p:nvPr/>
        </p:nvSpPr>
        <p:spPr>
          <a:xfrm>
            <a:off x="290449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3425"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6935"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cstate="print"/>
          <a:srcRect l="19601" t="12186" r="19824" b="12688"/>
          <a:stretch>
            <a:fillRect/>
          </a:stretch>
        </p:blipFill>
        <p:spPr>
          <a:xfrm>
            <a:off x="2710180" y="4554220"/>
            <a:ext cx="1386205" cy="1075055"/>
          </a:xfrm>
          <a:prstGeom prst="rect">
            <a:avLst/>
          </a:prstGeom>
        </p:spPr>
      </p:pic>
      <p:pic>
        <p:nvPicPr>
          <p:cNvPr id="20" name="图片 19" descr="04"/>
          <p:cNvPicPr>
            <a:picLocks noChangeAspect="1"/>
          </p:cNvPicPr>
          <p:nvPr/>
        </p:nvPicPr>
        <p:blipFill>
          <a:blip r:embed="rId5" cstate="print"/>
          <a:srcRect l="25192" t="21736" r="24857" b="21408"/>
          <a:stretch>
            <a:fillRect/>
          </a:stretch>
        </p:blipFill>
        <p:spPr>
          <a:xfrm>
            <a:off x="7104380" y="4606290"/>
            <a:ext cx="1440180" cy="1024890"/>
          </a:xfrm>
          <a:prstGeom prst="rect">
            <a:avLst/>
          </a:prstGeom>
        </p:spPr>
      </p:pic>
      <p:pic>
        <p:nvPicPr>
          <p:cNvPr id="14" name="图片 13" descr="01"/>
          <p:cNvPicPr>
            <a:picLocks noChangeAspect="1"/>
          </p:cNvPicPr>
          <p:nvPr/>
        </p:nvPicPr>
        <p:blipFill>
          <a:blip r:embed="rId6" cstate="print"/>
          <a:srcRect l="19934" t="10625" r="21295" b="13087"/>
          <a:stretch>
            <a:fillRect/>
          </a:stretch>
        </p:blipFill>
        <p:spPr>
          <a:xfrm rot="1200000">
            <a:off x="621030" y="4524375"/>
            <a:ext cx="1419860" cy="1152525"/>
          </a:xfrm>
          <a:prstGeom prst="rect">
            <a:avLst/>
          </a:prstGeom>
        </p:spPr>
      </p:pic>
      <p:pic>
        <p:nvPicPr>
          <p:cNvPr id="23" name="图片 22" descr="页脚"/>
          <p:cNvPicPr>
            <a:picLocks noChangeAspect="1"/>
          </p:cNvPicPr>
          <p:nvPr/>
        </p:nvPicPr>
        <p:blipFill>
          <a:blip r:embed="rId7"/>
          <a:srcRect l="7567" r="2701"/>
          <a:stretch>
            <a:fillRect/>
          </a:stretch>
        </p:blipFill>
        <p:spPr>
          <a:xfrm>
            <a:off x="-13335" y="6089015"/>
            <a:ext cx="9171940" cy="976630"/>
          </a:xfrm>
          <a:prstGeom prst="rect">
            <a:avLst/>
          </a:prstGeom>
        </p:spPr>
      </p:pic>
      <p:pic>
        <p:nvPicPr>
          <p:cNvPr id="29" name="图片 28" descr="校徽02"/>
          <p:cNvPicPr>
            <a:picLocks noChangeAspect="1"/>
          </p:cNvPicPr>
          <p:nvPr/>
        </p:nvPicPr>
        <p:blipFill>
          <a:blip r:embed="rId8" cstate="print"/>
          <a:stretch>
            <a:fillRect/>
          </a:stretch>
        </p:blipFill>
        <p:spPr>
          <a:xfrm>
            <a:off x="332105" y="70485"/>
            <a:ext cx="304165" cy="304165"/>
          </a:xfrm>
          <a:prstGeom prst="rect">
            <a:avLst/>
          </a:prstGeom>
        </p:spPr>
      </p:pic>
      <p:sp>
        <p:nvSpPr>
          <p:cNvPr id="30" name="文本框 29"/>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266" name="内容占位符 1"/>
          <p:cNvSpPr>
            <a:spLocks noGrp="1"/>
          </p:cNvSpPr>
          <p:nvPr>
            <p:ph idx="1"/>
          </p:nvPr>
        </p:nvSpPr>
        <p:spPr>
          <a:xfrm>
            <a:off x="456248" y="1721168"/>
            <a:ext cx="8229600" cy="1516063"/>
          </a:xfrm>
        </p:spPr>
        <p:txBody>
          <a:bodyPr vert="horz" wrap="square" lIns="91440" tIns="45720" rIns="91440" bIns="45720" numCol="1" rtlCol="0" anchor="t" anchorCtr="0" compatLnSpc="1">
            <a:normAutofit fontScale="97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液压基本回路</a:t>
            </a:r>
          </a:p>
        </p:txBody>
      </p:sp>
      <p:sp>
        <p:nvSpPr>
          <p:cNvPr id="35" name="文本框 34"/>
          <p:cNvSpPr txBox="1"/>
          <p:nvPr/>
        </p:nvSpPr>
        <p:spPr>
          <a:xfrm>
            <a:off x="668655" y="3164840"/>
            <a:ext cx="7807960" cy="460375"/>
          </a:xfrm>
          <a:prstGeom prst="rect">
            <a:avLst/>
          </a:prstGeom>
          <a:noFill/>
        </p:spPr>
        <p:txBody>
          <a:bodyPr wrap="square" rtlCol="0" anchor="t">
            <a:spAutoFit/>
          </a:bodyPr>
          <a:lstStyle/>
          <a:p>
            <a:pPr algn="ctr"/>
            <a:r>
              <a:rPr lang="en-US" altLang="zh-CN" sz="2400">
                <a:solidFill>
                  <a:schemeClr val="tx1">
                    <a:lumMod val="50000"/>
                    <a:lumOff val="50000"/>
                  </a:schemeClr>
                </a:solidFill>
                <a:latin typeface="+mn-lt"/>
                <a:cs typeface="+mn-lt"/>
              </a:rPr>
              <a:t>The </a:t>
            </a:r>
            <a:r>
              <a:rPr sz="2400">
                <a:solidFill>
                  <a:schemeClr val="tx1">
                    <a:lumMod val="50000"/>
                    <a:lumOff val="50000"/>
                  </a:schemeClr>
                </a:solidFill>
                <a:latin typeface="+mn-lt"/>
                <a:cs typeface="+mn-lt"/>
              </a:rPr>
              <a:t>Hydraulic </a:t>
            </a:r>
            <a:r>
              <a:rPr lang="en-US" sz="2400">
                <a:solidFill>
                  <a:schemeClr val="tx1">
                    <a:lumMod val="50000"/>
                    <a:lumOff val="50000"/>
                  </a:schemeClr>
                </a:solidFill>
                <a:latin typeface="+mn-lt"/>
                <a:cs typeface="+mn-lt"/>
              </a:rPr>
              <a:t>B</a:t>
            </a:r>
            <a:r>
              <a:rPr sz="2400">
                <a:solidFill>
                  <a:schemeClr val="tx1">
                    <a:lumMod val="50000"/>
                    <a:lumOff val="50000"/>
                  </a:schemeClr>
                </a:solidFill>
                <a:latin typeface="+mn-lt"/>
                <a:cs typeface="+mn-lt"/>
              </a:rPr>
              <a:t>asic </a:t>
            </a:r>
            <a:r>
              <a:rPr lang="en-US" sz="2400">
                <a:solidFill>
                  <a:schemeClr val="tx1">
                    <a:lumMod val="50000"/>
                    <a:lumOff val="50000"/>
                  </a:schemeClr>
                </a:solidFill>
                <a:latin typeface="+mn-lt"/>
                <a:cs typeface="+mn-lt"/>
              </a:rPr>
              <a:t>C</a:t>
            </a:r>
            <a:r>
              <a:rPr sz="2400">
                <a:solidFill>
                  <a:schemeClr val="tx1">
                    <a:lumMod val="50000"/>
                    <a:lumOff val="50000"/>
                  </a:schemeClr>
                </a:solidFill>
                <a:latin typeface="+mn-lt"/>
                <a:cs typeface="+mn-lt"/>
              </a:rPr>
              <a:t>ircuit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9520"/>
            <a:ext cx="8583295" cy="11588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72770"/>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二、卸荷回路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325245"/>
            <a:ext cx="7965440" cy="1200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ClrTx/>
              <a:buSzTx/>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用先导型溢流阀的卸荷回路 </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采用二位二通电磁阀，控制先导型溢流阀的遥控口</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K</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来实现卸载。</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06570" y="6604635"/>
            <a:ext cx="40386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5364" name="Picture 8"/>
          <p:cNvPicPr>
            <a:picLocks noChangeAspect="1"/>
          </p:cNvPicPr>
          <p:nvPr/>
        </p:nvPicPr>
        <p:blipFill>
          <a:blip r:embed="rId5">
            <a:clrChange>
              <a:clrFrom>
                <a:srgbClr val="FFFFFF">
                  <a:alpha val="100000"/>
                </a:srgbClr>
              </a:clrFrom>
              <a:clrTo>
                <a:srgbClr val="FFFFFF">
                  <a:alpha val="100000"/>
                  <a:alpha val="0"/>
                </a:srgbClr>
              </a:clrTo>
            </a:clrChange>
          </a:blip>
          <a:srcRect l="28076" t="7695" r="47673" b="20888"/>
          <a:stretch>
            <a:fillRect/>
          </a:stretch>
        </p:blipFill>
        <p:spPr>
          <a:xfrm>
            <a:off x="332105" y="2381885"/>
            <a:ext cx="3103245" cy="4074795"/>
          </a:xfrm>
          <a:prstGeom prst="rect">
            <a:avLst/>
          </a:prstGeom>
          <a:noFill/>
          <a:ln w="9525">
            <a:noFill/>
          </a:ln>
        </p:spPr>
      </p:pic>
      <p:pic>
        <p:nvPicPr>
          <p:cNvPr id="15365" name="Picture 10"/>
          <p:cNvPicPr>
            <a:picLocks noChangeAspect="1"/>
          </p:cNvPicPr>
          <p:nvPr/>
        </p:nvPicPr>
        <p:blipFill>
          <a:blip r:embed="rId6">
            <a:clrChange>
              <a:clrFrom>
                <a:srgbClr val="FFFFFF">
                  <a:alpha val="100000"/>
                </a:srgbClr>
              </a:clrFrom>
              <a:clrTo>
                <a:srgbClr val="FFFFFF">
                  <a:alpha val="100000"/>
                  <a:alpha val="0"/>
                </a:srgbClr>
              </a:clrTo>
            </a:clrChange>
          </a:blip>
          <a:srcRect r="3020" b="17647"/>
          <a:stretch>
            <a:fillRect/>
          </a:stretch>
        </p:blipFill>
        <p:spPr>
          <a:xfrm>
            <a:off x="3269298" y="2381568"/>
            <a:ext cx="5761037" cy="4140200"/>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229870" y="629285"/>
            <a:ext cx="8728075" cy="57061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288790" y="6590030"/>
            <a:ext cx="553085" cy="365125"/>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100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333375" y="715645"/>
            <a:ext cx="8529320" cy="163004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ea typeface="+mn-ea"/>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ea typeface="+mn-ea"/>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sym typeface="+mn-ea"/>
            </a:endParaRPr>
          </a:p>
        </p:txBody>
      </p:sp>
      <p:pic>
        <p:nvPicPr>
          <p:cNvPr id="7" name="图片 6" descr="09384971254b59b316542a7cea96ba5a"/>
          <p:cNvPicPr>
            <a:picLocks noChangeAspect="1"/>
          </p:cNvPicPr>
          <p:nvPr/>
        </p:nvPicPr>
        <p:blipFill>
          <a:blip r:embed="rId4" cstate="print"/>
          <a:srcRect l="5488" t="5707" r="12805"/>
          <a:stretch>
            <a:fillRect/>
          </a:stretch>
        </p:blipFill>
        <p:spPr>
          <a:xfrm>
            <a:off x="332528" y="643797"/>
            <a:ext cx="723749" cy="1071022"/>
          </a:xfrm>
          <a:prstGeom prst="rect">
            <a:avLst/>
          </a:prstGeom>
        </p:spPr>
      </p:pic>
      <p:pic>
        <p:nvPicPr>
          <p:cNvPr id="9" name="图片 8" descr="页脚"/>
          <p:cNvPicPr>
            <a:picLocks noChangeAspect="1"/>
          </p:cNvPicPr>
          <p:nvPr/>
        </p:nvPicPr>
        <p:blipFill>
          <a:blip r:embed="rId5"/>
          <a:srcRect l="7567" r="2701"/>
          <a:stretch>
            <a:fillRect/>
          </a:stretch>
        </p:blipFill>
        <p:spPr>
          <a:xfrm>
            <a:off x="-12379" y="6088461"/>
            <a:ext cx="9170030" cy="976427"/>
          </a:xfrm>
          <a:prstGeom prst="rect">
            <a:avLst/>
          </a:prstGeom>
        </p:spPr>
      </p:pic>
      <p:pic>
        <p:nvPicPr>
          <p:cNvPr id="75778" name="Picture 2"/>
          <p:cNvPicPr>
            <a:picLocks noChangeAspect="1" noChangeArrowheads="1"/>
          </p:cNvPicPr>
          <p:nvPr/>
        </p:nvPicPr>
        <p:blipFill>
          <a:blip r:embed="rId6"/>
          <a:srcRect/>
          <a:stretch>
            <a:fillRect/>
          </a:stretch>
        </p:blipFill>
        <p:spPr bwMode="auto">
          <a:xfrm>
            <a:off x="5092065" y="2273935"/>
            <a:ext cx="3865880" cy="4060825"/>
          </a:xfrm>
          <a:prstGeom prst="rect">
            <a:avLst/>
          </a:prstGeom>
          <a:noFill/>
          <a:ln w="9525">
            <a:noFill/>
            <a:miter lim="800000"/>
            <a:headEnd/>
            <a:tailEnd/>
          </a:ln>
          <a:effectLst/>
        </p:spPr>
      </p:pic>
      <p:sp>
        <p:nvSpPr>
          <p:cNvPr id="10" name="文本框 9"/>
          <p:cNvSpPr txBox="1"/>
          <p:nvPr/>
        </p:nvSpPr>
        <p:spPr>
          <a:xfrm>
            <a:off x="332740" y="2250440"/>
            <a:ext cx="4657725" cy="3553460"/>
          </a:xfrm>
          <a:prstGeom prst="rect">
            <a:avLst/>
          </a:prstGeom>
          <a:noFill/>
        </p:spPr>
        <p:txBody>
          <a:bodyPr wrap="square" rtlCol="0">
            <a:spAutoFit/>
          </a:bodyPr>
          <a:lstStyle/>
          <a:p>
            <a:pPr algn="just">
              <a:lnSpc>
                <a:spcPct val="125000"/>
              </a:lnSpc>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cs typeface="宋体" panose="02010600030101010101" pitchFamily="2" charset="-122"/>
                <a:sym typeface="+mn-ea"/>
              </a:rPr>
              <a:t>图示液压系统，动作循环为“快进→一工进→二工进→快退→停止”，液压系统的速度换接回路是采用并联调速阀的二次进给回路，要求一工进速度高于二工进速度。</a:t>
            </a:r>
          </a:p>
          <a:p>
            <a:pPr algn="just">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图中</a:t>
            </a:r>
            <a:r>
              <a:rPr lang="en-US" altLang="zh-CN" sz="2000" b="1" dirty="0">
                <a:solidFill>
                  <a:srgbClr val="C00000"/>
                </a:solidFill>
                <a:latin typeface="宋体" panose="02010600030101010101" pitchFamily="2" charset="-122"/>
                <a:cs typeface="宋体" panose="02010600030101010101" pitchFamily="2" charset="-122"/>
                <a:sym typeface="+mn-ea"/>
              </a:rPr>
              <a:t>a1</a:t>
            </a:r>
            <a:r>
              <a:rPr lang="zh-CN" altLang="en-US" sz="2000" b="1" dirty="0">
                <a:solidFill>
                  <a:srgbClr val="C00000"/>
                </a:solidFill>
                <a:latin typeface="宋体" panose="02010600030101010101" pitchFamily="2" charset="-122"/>
                <a:cs typeface="宋体" panose="02010600030101010101" pitchFamily="2" charset="-122"/>
                <a:sym typeface="+mn-ea"/>
              </a:rPr>
              <a:t>和</a:t>
            </a:r>
            <a:r>
              <a:rPr lang="en-US" altLang="zh-CN" sz="2000" b="1" dirty="0">
                <a:solidFill>
                  <a:srgbClr val="C00000"/>
                </a:solidFill>
                <a:latin typeface="宋体" panose="02010600030101010101" pitchFamily="2" charset="-122"/>
                <a:cs typeface="宋体" panose="02010600030101010101" pitchFamily="2" charset="-122"/>
                <a:sym typeface="+mn-ea"/>
              </a:rPr>
              <a:t>a2</a:t>
            </a:r>
            <a:r>
              <a:rPr lang="zh-CN" altLang="en-US" sz="2000" b="1" dirty="0">
                <a:solidFill>
                  <a:srgbClr val="C00000"/>
                </a:solidFill>
                <a:latin typeface="宋体" panose="02010600030101010101" pitchFamily="2" charset="-122"/>
                <a:cs typeface="宋体" panose="02010600030101010101" pitchFamily="2" charset="-122"/>
                <a:sym typeface="+mn-ea"/>
              </a:rPr>
              <a:t>分别为阀</a:t>
            </a:r>
            <a:r>
              <a:rPr lang="en-US" altLang="zh-CN" sz="2000" b="1" dirty="0">
                <a:solidFill>
                  <a:srgbClr val="C00000"/>
                </a:solidFill>
                <a:latin typeface="宋体" panose="02010600030101010101" pitchFamily="2" charset="-122"/>
                <a:cs typeface="宋体" panose="02010600030101010101" pitchFamily="2" charset="-122"/>
                <a:sym typeface="+mn-ea"/>
              </a:rPr>
              <a:t>7</a:t>
            </a:r>
            <a:r>
              <a:rPr lang="zh-CN" altLang="en-US" sz="2000" b="1" dirty="0">
                <a:solidFill>
                  <a:srgbClr val="C00000"/>
                </a:solidFill>
                <a:latin typeface="宋体" panose="02010600030101010101" pitchFamily="2" charset="-122"/>
                <a:cs typeface="宋体" panose="02010600030101010101" pitchFamily="2" charset="-122"/>
                <a:sym typeface="+mn-ea"/>
              </a:rPr>
              <a:t>和阀</a:t>
            </a:r>
            <a:r>
              <a:rPr lang="en-US" altLang="zh-CN" sz="2000" b="1" dirty="0">
                <a:solidFill>
                  <a:srgbClr val="C00000"/>
                </a:solidFill>
                <a:latin typeface="宋体" panose="02010600030101010101" pitchFamily="2" charset="-122"/>
                <a:cs typeface="宋体" panose="02010600030101010101" pitchFamily="2" charset="-122"/>
                <a:sym typeface="+mn-ea"/>
              </a:rPr>
              <a:t>8</a:t>
            </a:r>
            <a:r>
              <a:rPr lang="zh-CN" altLang="en-US" sz="2000" b="1" dirty="0">
                <a:solidFill>
                  <a:srgbClr val="C00000"/>
                </a:solidFill>
                <a:latin typeface="宋体" panose="02010600030101010101" pitchFamily="2" charset="-122"/>
                <a:cs typeface="宋体" panose="02010600030101010101" pitchFamily="2" charset="-122"/>
                <a:sym typeface="+mn-ea"/>
              </a:rPr>
              <a:t>节流口的通流面积，且</a:t>
            </a:r>
            <a:r>
              <a:rPr lang="en-US" altLang="zh-CN" sz="2000" b="1" dirty="0">
                <a:solidFill>
                  <a:srgbClr val="C00000"/>
                </a:solidFill>
                <a:latin typeface="宋体" panose="02010600030101010101" pitchFamily="2" charset="-122"/>
                <a:cs typeface="宋体" panose="02010600030101010101" pitchFamily="2" charset="-122"/>
                <a:sym typeface="+mn-ea"/>
              </a:rPr>
              <a:t>a1&gt; a2</a:t>
            </a:r>
            <a:r>
              <a:rPr lang="zh-CN" altLang="en-US" sz="2000" b="1" dirty="0">
                <a:solidFill>
                  <a:srgbClr val="C00000"/>
                </a:solidFill>
                <a:latin typeface="宋体" panose="02010600030101010101" pitchFamily="2" charset="-122"/>
                <a:cs typeface="宋体" panose="02010600030101010101" pitchFamily="2" charset="-122"/>
                <a:sym typeface="+mn-ea"/>
              </a:rPr>
              <a:t>。</a:t>
            </a:r>
          </a:p>
          <a:p>
            <a:pPr algn="just">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试读懂液压系统图，完成液压系统的动作循环表。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229870" y="629285"/>
            <a:ext cx="8728075" cy="57061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288790" y="6590030"/>
            <a:ext cx="553085" cy="365125"/>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101</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333375" y="715645"/>
            <a:ext cx="8529320" cy="89154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sym typeface="+mn-ea"/>
            </a:endParaRPr>
          </a:p>
        </p:txBody>
      </p:sp>
      <p:pic>
        <p:nvPicPr>
          <p:cNvPr id="7" name="图片 6" descr="09384971254b59b316542a7cea96ba5a"/>
          <p:cNvPicPr>
            <a:picLocks noChangeAspect="1"/>
          </p:cNvPicPr>
          <p:nvPr/>
        </p:nvPicPr>
        <p:blipFill>
          <a:blip r:embed="rId4" cstate="print"/>
          <a:srcRect l="5488" t="5707" r="12805"/>
          <a:stretch>
            <a:fillRect/>
          </a:stretch>
        </p:blipFill>
        <p:spPr>
          <a:xfrm>
            <a:off x="332740" y="643890"/>
            <a:ext cx="554990" cy="821055"/>
          </a:xfrm>
          <a:prstGeom prst="rect">
            <a:avLst/>
          </a:prstGeom>
        </p:spPr>
      </p:pic>
      <p:pic>
        <p:nvPicPr>
          <p:cNvPr id="9" name="图片 8" descr="页脚"/>
          <p:cNvPicPr>
            <a:picLocks noChangeAspect="1"/>
          </p:cNvPicPr>
          <p:nvPr/>
        </p:nvPicPr>
        <p:blipFill>
          <a:blip r:embed="rId5"/>
          <a:srcRect l="7567" r="2701"/>
          <a:stretch>
            <a:fillRect/>
          </a:stretch>
        </p:blipFill>
        <p:spPr>
          <a:xfrm>
            <a:off x="-12379" y="6088461"/>
            <a:ext cx="9170030" cy="976427"/>
          </a:xfrm>
          <a:prstGeom prst="rect">
            <a:avLst/>
          </a:prstGeom>
        </p:spPr>
      </p:pic>
      <p:sp>
        <p:nvSpPr>
          <p:cNvPr id="10" name="文本框 9"/>
          <p:cNvSpPr txBox="1"/>
          <p:nvPr/>
        </p:nvSpPr>
        <p:spPr>
          <a:xfrm>
            <a:off x="238125" y="1362710"/>
            <a:ext cx="8720455" cy="1630045"/>
          </a:xfrm>
          <a:prstGeom prst="rect">
            <a:avLst/>
          </a:prstGeom>
          <a:noFill/>
        </p:spPr>
        <p:txBody>
          <a:bodyPr wrap="square" rtlCol="0">
            <a:spAutoFit/>
          </a:bodyPr>
          <a:lstStyle/>
          <a:p>
            <a:pPr algn="just">
              <a:lnSpc>
                <a:spcPct val="125000"/>
              </a:lnSpc>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cs typeface="宋体" panose="02010600030101010101" pitchFamily="2" charset="-122"/>
                <a:sym typeface="+mn-ea"/>
              </a:rPr>
              <a:t>图示液压系统，动作循环为“快进→一工进→二工进→快退→停止”，液压系统的速度换接回路是采用并联调速阀的二次进给回路，要求一工进速度高于二工进速度。图中</a:t>
            </a:r>
            <a:r>
              <a:rPr lang="en-US" altLang="zh-CN" sz="2000" b="1" dirty="0">
                <a:solidFill>
                  <a:srgbClr val="C00000"/>
                </a:solidFill>
                <a:latin typeface="宋体" panose="02010600030101010101" pitchFamily="2" charset="-122"/>
                <a:cs typeface="宋体" panose="02010600030101010101" pitchFamily="2" charset="-122"/>
                <a:sym typeface="+mn-ea"/>
              </a:rPr>
              <a:t>a1</a:t>
            </a:r>
            <a:r>
              <a:rPr lang="zh-CN" altLang="en-US" sz="2000" b="1" dirty="0">
                <a:solidFill>
                  <a:srgbClr val="C00000"/>
                </a:solidFill>
                <a:latin typeface="宋体" panose="02010600030101010101" pitchFamily="2" charset="-122"/>
                <a:cs typeface="宋体" panose="02010600030101010101" pitchFamily="2" charset="-122"/>
                <a:sym typeface="+mn-ea"/>
              </a:rPr>
              <a:t>和</a:t>
            </a:r>
            <a:r>
              <a:rPr lang="en-US" altLang="zh-CN" sz="2000" b="1" dirty="0">
                <a:solidFill>
                  <a:srgbClr val="C00000"/>
                </a:solidFill>
                <a:latin typeface="宋体" panose="02010600030101010101" pitchFamily="2" charset="-122"/>
                <a:cs typeface="宋体" panose="02010600030101010101" pitchFamily="2" charset="-122"/>
                <a:sym typeface="+mn-ea"/>
              </a:rPr>
              <a:t>a2</a:t>
            </a:r>
            <a:r>
              <a:rPr lang="zh-CN" altLang="en-US" sz="2000" b="1" dirty="0">
                <a:solidFill>
                  <a:srgbClr val="C00000"/>
                </a:solidFill>
                <a:latin typeface="宋体" panose="02010600030101010101" pitchFamily="2" charset="-122"/>
                <a:cs typeface="宋体" panose="02010600030101010101" pitchFamily="2" charset="-122"/>
                <a:sym typeface="+mn-ea"/>
              </a:rPr>
              <a:t>分别为阀</a:t>
            </a:r>
            <a:r>
              <a:rPr lang="en-US" altLang="zh-CN" sz="2000" b="1" dirty="0">
                <a:solidFill>
                  <a:srgbClr val="C00000"/>
                </a:solidFill>
                <a:latin typeface="宋体" panose="02010600030101010101" pitchFamily="2" charset="-122"/>
                <a:cs typeface="宋体" panose="02010600030101010101" pitchFamily="2" charset="-122"/>
                <a:sym typeface="+mn-ea"/>
              </a:rPr>
              <a:t>7</a:t>
            </a:r>
            <a:r>
              <a:rPr lang="zh-CN" altLang="en-US" sz="2000" b="1" dirty="0">
                <a:solidFill>
                  <a:srgbClr val="C00000"/>
                </a:solidFill>
                <a:latin typeface="宋体" panose="02010600030101010101" pitchFamily="2" charset="-122"/>
                <a:cs typeface="宋体" panose="02010600030101010101" pitchFamily="2" charset="-122"/>
                <a:sym typeface="+mn-ea"/>
              </a:rPr>
              <a:t>和阀</a:t>
            </a:r>
            <a:r>
              <a:rPr lang="en-US" altLang="zh-CN" sz="2000" b="1" dirty="0">
                <a:solidFill>
                  <a:srgbClr val="C00000"/>
                </a:solidFill>
                <a:latin typeface="宋体" panose="02010600030101010101" pitchFamily="2" charset="-122"/>
                <a:cs typeface="宋体" panose="02010600030101010101" pitchFamily="2" charset="-122"/>
                <a:sym typeface="+mn-ea"/>
              </a:rPr>
              <a:t>8</a:t>
            </a:r>
            <a:r>
              <a:rPr lang="zh-CN" altLang="en-US" sz="2000" b="1" dirty="0">
                <a:solidFill>
                  <a:srgbClr val="C00000"/>
                </a:solidFill>
                <a:latin typeface="宋体" panose="02010600030101010101" pitchFamily="2" charset="-122"/>
                <a:cs typeface="宋体" panose="02010600030101010101" pitchFamily="2" charset="-122"/>
                <a:sym typeface="+mn-ea"/>
              </a:rPr>
              <a:t>节流口的通流面积，且</a:t>
            </a:r>
            <a:r>
              <a:rPr lang="en-US" altLang="zh-CN" sz="2000" b="1" dirty="0">
                <a:solidFill>
                  <a:srgbClr val="C00000"/>
                </a:solidFill>
                <a:latin typeface="宋体" panose="02010600030101010101" pitchFamily="2" charset="-122"/>
                <a:cs typeface="宋体" panose="02010600030101010101" pitchFamily="2" charset="-122"/>
                <a:sym typeface="+mn-ea"/>
              </a:rPr>
              <a:t>a1&gt; a2</a:t>
            </a:r>
            <a:r>
              <a:rPr lang="zh-CN" altLang="en-US" sz="2000" b="1" dirty="0">
                <a:solidFill>
                  <a:srgbClr val="C00000"/>
                </a:solidFill>
                <a:latin typeface="宋体" panose="02010600030101010101" pitchFamily="2" charset="-122"/>
                <a:cs typeface="宋体" panose="02010600030101010101" pitchFamily="2" charset="-122"/>
                <a:sym typeface="+mn-ea"/>
              </a:rPr>
              <a:t>。试读懂液压系统图，完成液压系统的动作循环表。</a:t>
            </a:r>
          </a:p>
        </p:txBody>
      </p:sp>
      <p:pic>
        <p:nvPicPr>
          <p:cNvPr id="11" name="Picture 2"/>
          <p:cNvPicPr>
            <a:picLocks noChangeAspect="1" noChangeArrowheads="1"/>
          </p:cNvPicPr>
          <p:nvPr/>
        </p:nvPicPr>
        <p:blipFill>
          <a:blip r:embed="rId6"/>
          <a:srcRect/>
          <a:stretch>
            <a:fillRect/>
          </a:stretch>
        </p:blipFill>
        <p:spPr bwMode="auto">
          <a:xfrm>
            <a:off x="229870" y="3769995"/>
            <a:ext cx="5317490" cy="1795780"/>
          </a:xfrm>
          <a:prstGeom prst="rect">
            <a:avLst/>
          </a:prstGeom>
          <a:noFill/>
          <a:ln w="9525">
            <a:noFill/>
            <a:miter lim="800000"/>
            <a:headEnd/>
            <a:tailEnd/>
          </a:ln>
        </p:spPr>
      </p:pic>
      <p:pic>
        <p:nvPicPr>
          <p:cNvPr id="4" name="Picture 2"/>
          <p:cNvPicPr>
            <a:picLocks noChangeAspect="1" noChangeArrowheads="1"/>
          </p:cNvPicPr>
          <p:nvPr/>
        </p:nvPicPr>
        <p:blipFill>
          <a:blip r:embed="rId7"/>
          <a:srcRect/>
          <a:stretch>
            <a:fillRect/>
          </a:stretch>
        </p:blipFill>
        <p:spPr bwMode="auto">
          <a:xfrm>
            <a:off x="5668010" y="3119755"/>
            <a:ext cx="3290570" cy="32905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8696960" cy="50317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二、同步回路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223520" y="1376045"/>
            <a:ext cx="8696960" cy="49733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just" defTabSz="914400" rtl="0" eaLnBrk="1" fontAlgn="auto" latinLnBrk="0" hangingPunct="1">
              <a:lnSpc>
                <a:spcPct val="130000"/>
              </a:lnSpc>
              <a:spcBef>
                <a:spcPct val="20000"/>
              </a:spcBef>
              <a:spcAft>
                <a:spcPts val="0"/>
              </a:spcAft>
              <a:buClrTx/>
              <a:buSzTx/>
              <a:buFont typeface="Wingdings" panose="05000000000000000000" charset="0"/>
              <a:buChar char="u"/>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使系统中两个或多个执行元件克服负载、摩擦阻力、泄漏、制造质量和结构变形上的差异，保证在运动上的同步。即在运动中以相同的位移或相同的速度运动。</a:t>
            </a:r>
          </a:p>
          <a:p>
            <a:pPr marL="452755" marR="0" lvl="0" algn="just" defTabSz="914400" rtl="0" eaLnBrk="1" fontAlgn="auto" latinLnBrk="0" hangingPunct="1">
              <a:lnSpc>
                <a:spcPct val="130000"/>
              </a:lnSpc>
              <a:spcBef>
                <a:spcPct val="20000"/>
              </a:spcBef>
              <a:spcAft>
                <a:spcPts val="0"/>
              </a:spcAft>
              <a:buClrTx/>
              <a:buSzTx/>
              <a:buFont typeface="Wingdings" panose="05000000000000000000" charset="0"/>
              <a:buChar char="u"/>
              <a:defRPr/>
            </a:pPr>
            <a:r>
              <a:rPr lang="zh-CN" altLang="en-US" sz="2000" b="1" dirty="0">
                <a:solidFill>
                  <a:srgbClr val="C00000"/>
                </a:solidFill>
                <a:sym typeface="+mn-ea"/>
              </a:rPr>
              <a:t>同步运动可以分为两类：</a:t>
            </a:r>
            <a:endParaRPr lang="zh-CN" altLang="en-US" sz="2000" b="1" dirty="0">
              <a:solidFill>
                <a:srgbClr val="C00000"/>
              </a:solidFill>
            </a:endParaRPr>
          </a:p>
          <a:p>
            <a:pPr eaLnBrk="1" hangingPunct="1">
              <a:lnSpc>
                <a:spcPct val="120000"/>
              </a:lnSpc>
              <a:buClrTx/>
              <a:buSzTx/>
              <a:buFont typeface="Wingdings" panose="05000000000000000000" pitchFamily="2" charset="2"/>
              <a:buNone/>
            </a:pPr>
            <a:r>
              <a:rPr lang="zh-CN" altLang="en-US" sz="2000" b="1" dirty="0">
                <a:sym typeface="+mn-ea"/>
              </a:rPr>
              <a:t>      速度同步</a:t>
            </a:r>
            <a:r>
              <a:rPr lang="en-US" altLang="zh-CN" sz="2000" b="1" dirty="0">
                <a:latin typeface="Arial" panose="020B0604020202020204" pitchFamily="34" charset="0"/>
                <a:sym typeface="+mn-ea"/>
              </a:rPr>
              <a:t>——</a:t>
            </a:r>
            <a:r>
              <a:rPr lang="zh-CN" altLang="en-US" sz="2000" b="1" dirty="0">
                <a:sym typeface="+mn-ea"/>
              </a:rPr>
              <a:t>是指各执行元件的运动速度相等。</a:t>
            </a:r>
            <a:endParaRPr lang="zh-CN" altLang="en-US" sz="2000" b="1" dirty="0"/>
          </a:p>
          <a:p>
            <a:pPr eaLnBrk="1" hangingPunct="1">
              <a:lnSpc>
                <a:spcPct val="120000"/>
              </a:lnSpc>
              <a:buClrTx/>
              <a:buSzTx/>
              <a:buFont typeface="Wingdings" panose="05000000000000000000" pitchFamily="2" charset="2"/>
              <a:buNone/>
            </a:pPr>
            <a:r>
              <a:rPr lang="zh-CN" altLang="en-US" sz="2000" b="1" dirty="0">
                <a:sym typeface="+mn-ea"/>
              </a:rPr>
              <a:t>      位置同步</a:t>
            </a:r>
            <a:r>
              <a:rPr lang="en-US" altLang="zh-CN" sz="2000" b="1" dirty="0">
                <a:latin typeface="Arial" panose="020B0604020202020204" pitchFamily="34" charset="0"/>
                <a:sym typeface="+mn-ea"/>
              </a:rPr>
              <a:t>——</a:t>
            </a:r>
            <a:r>
              <a:rPr lang="zh-CN" altLang="en-US" sz="2000" b="1" dirty="0">
                <a:sym typeface="+mn-ea"/>
              </a:rPr>
              <a:t>是指各执行元件在运动中或停止时都保持相同的位移量。</a:t>
            </a:r>
          </a:p>
          <a:p>
            <a:pPr eaLnBrk="1" hangingPunct="1">
              <a:lnSpc>
                <a:spcPct val="120000"/>
              </a:lnSpc>
              <a:buClrTx/>
              <a:buSzTx/>
            </a:pPr>
            <a:endParaRPr lang="zh-CN" altLang="en-US" sz="2000" b="1" dirty="0">
              <a:solidFill>
                <a:srgbClr val="C00000"/>
              </a:solidFill>
              <a:sym typeface="+mn-ea"/>
            </a:endParaRPr>
          </a:p>
          <a:p>
            <a:pPr eaLnBrk="1" hangingPunct="1">
              <a:lnSpc>
                <a:spcPct val="120000"/>
              </a:lnSpc>
              <a:buClrTx/>
              <a:buSzTx/>
            </a:pPr>
            <a:r>
              <a:rPr lang="zh-CN" altLang="en-US" sz="2000" b="1" dirty="0">
                <a:solidFill>
                  <a:srgbClr val="C00000"/>
                </a:solidFill>
                <a:sym typeface="+mn-ea"/>
              </a:rPr>
              <a:t>严格地做到每一瞬间速度同步，则可保持位置同步。实际上同步回路多采用速度同步。</a:t>
            </a:r>
            <a:endParaRPr lang="zh-CN" altLang="en-US" sz="2000" b="1" dirty="0">
              <a:solidFill>
                <a:srgbClr val="C00000"/>
              </a:solidFill>
            </a:endParaRPr>
          </a:p>
          <a:p>
            <a:pPr eaLnBrk="1" hangingPunct="1">
              <a:lnSpc>
                <a:spcPct val="120000"/>
              </a:lnSpc>
              <a:buClrTx/>
              <a:buSzTx/>
              <a:buFont typeface="Wingdings" panose="05000000000000000000" pitchFamily="2" charset="2"/>
              <a:buNone/>
            </a:pPr>
            <a:endParaRPr lang="zh-CN" altLang="en-US" sz="2000" b="1" dirty="0">
              <a:solidFill>
                <a:srgbClr val="FFFF00"/>
              </a:solidFill>
            </a:endParaRPr>
          </a:p>
          <a:p>
            <a:pPr eaLnBrk="1" hangingPunct="1">
              <a:lnSpc>
                <a:spcPct val="120000"/>
              </a:lnSpc>
              <a:buClrTx/>
              <a:buSzTx/>
            </a:pPr>
            <a:r>
              <a:rPr lang="zh-CN" altLang="en-US" sz="2000" b="1" dirty="0">
                <a:sym typeface="+mn-ea"/>
              </a:rPr>
              <a:t>同步运动的实现方法按控制方式分： 等流量控制、等容积控制</a:t>
            </a:r>
            <a:endParaRPr lang="zh-CN" altLang="en-US" sz="2000" b="1" dirty="0"/>
          </a:p>
          <a:p>
            <a:pPr marL="452755" marR="0" lvl="0" algn="just" defTabSz="914400" rtl="0" eaLnBrk="1" fontAlgn="auto" latinLnBrk="0" hangingPunct="1">
              <a:lnSpc>
                <a:spcPct val="130000"/>
              </a:lnSpc>
              <a:spcBef>
                <a:spcPct val="20000"/>
              </a:spcBef>
              <a:spcAft>
                <a:spcPts val="0"/>
              </a:spcAft>
              <a:buClrTx/>
              <a:buSzTx/>
              <a:buFont typeface="Wingdings" panose="05000000000000000000" charset="0"/>
              <a:buChar char="u"/>
              <a:defRPr/>
            </a:pPr>
            <a:endPar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descr="页脚"/>
          <p:cNvPicPr>
            <a:picLocks noChangeAspect="1"/>
          </p:cNvPicPr>
          <p:nvPr/>
        </p:nvPicPr>
        <p:blipFill>
          <a:blip r:embed="rId4"/>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572260"/>
            <a:ext cx="4366260" cy="47637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08610" y="767080"/>
            <a:ext cx="945261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（一）用流量控制阀的同步回路（等流量控制）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769745"/>
            <a:ext cx="4092575" cy="45218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eaLnBrk="1" hangingPunct="1">
              <a:lnSpc>
                <a:spcPct val="150000"/>
              </a:lnSpc>
              <a:spcBef>
                <a:spcPts val="0"/>
              </a:spcBef>
            </a:pPr>
            <a:r>
              <a:rPr lang="zh-CN" altLang="en-US" sz="2400" b="1" dirty="0">
                <a:latin typeface="Times New Roman" panose="02020603050405020304" pitchFamily="18" charset="0"/>
                <a:sym typeface="+mn-ea"/>
              </a:rPr>
              <a:t>仔细调整两个调速阀的开口大小，控制进入或流出液压缸的流量，可使它们在一个方向上实现速度同步。</a:t>
            </a:r>
            <a:endParaRPr lang="zh-CN" altLang="en-US" sz="2400" b="1" dirty="0">
              <a:latin typeface="Times New Roman" panose="02020603050405020304" pitchFamily="18" charset="0"/>
            </a:endParaRPr>
          </a:p>
          <a:p>
            <a:pPr algn="l" eaLnBrk="1" hangingPunct="1">
              <a:lnSpc>
                <a:spcPct val="150000"/>
              </a:lnSpc>
              <a:spcBef>
                <a:spcPts val="0"/>
              </a:spcBef>
            </a:pPr>
            <a:r>
              <a:rPr lang="zh-CN" altLang="en-US" sz="2400" b="1" dirty="0">
                <a:solidFill>
                  <a:srgbClr val="C00000"/>
                </a:solidFill>
                <a:latin typeface="Times New Roman" panose="02020603050405020304" pitchFamily="18" charset="0"/>
                <a:sym typeface="+mn-ea"/>
              </a:rPr>
              <a:t>回路结构简单，调整麻烦，同步精度不高。</a:t>
            </a:r>
            <a:r>
              <a:rPr lang="zh-CN" altLang="en-US" sz="2400" b="1" dirty="0">
                <a:latin typeface="Times New Roman" panose="02020603050405020304" pitchFamily="18" charset="0"/>
                <a:sym typeface="+mn-ea"/>
              </a:rPr>
              <a:t/>
            </a:r>
            <a:br>
              <a:rPr lang="zh-CN" altLang="en-US" sz="2400" b="1" dirty="0">
                <a:latin typeface="Times New Roman" panose="02020603050405020304" pitchFamily="18" charset="0"/>
                <a:sym typeface="+mn-ea"/>
              </a:rPr>
            </a:br>
            <a:endParaRPr lang="zh-CN" altLang="en-US" sz="2400" b="1" dirty="0">
              <a:latin typeface="Times New Roman" panose="02020603050405020304" pitchFamily="18" charset="0"/>
            </a:endParaRPr>
          </a:p>
          <a:p>
            <a:pPr marL="452755" marR="0" lvl="0" algn="l" defTabSz="914400" rtl="0" eaLnBrk="1" fontAlgn="auto" latinLnBrk="0" hangingPunct="1">
              <a:lnSpc>
                <a:spcPct val="130000"/>
              </a:lnSpc>
              <a:spcBef>
                <a:spcPct val="20000"/>
              </a:spcBef>
              <a:spcAft>
                <a:spcPts val="0"/>
              </a:spcAft>
              <a:buClrTx/>
              <a:buSzTx/>
              <a:buFont typeface="Wingdings" panose="05000000000000000000" charset="0"/>
              <a:buChar char="u"/>
              <a:defRPr/>
            </a:pPr>
            <a:endPar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8852" name="Picture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998720" y="1384300"/>
            <a:ext cx="3790315" cy="5292090"/>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488440"/>
            <a:ext cx="5029200" cy="46145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08610" y="767080"/>
            <a:ext cx="945261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（二）用分流集流阀的同步回路（等流量控制）</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769110"/>
            <a:ext cx="4798060" cy="45218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spcBef>
                <a:spcPct val="50000"/>
              </a:spcBef>
              <a:buSzPct val="150000"/>
            </a:pPr>
            <a:r>
              <a:rPr lang="zh-CN" altLang="en-US" sz="2400" b="1" dirty="0">
                <a:latin typeface="Arial" panose="020B0604020202020204" pitchFamily="34" charset="0"/>
                <a:sym typeface="+mn-ea"/>
              </a:rPr>
              <a:t>用分流集流阀控制进入或流出液压缸的流量，实现两缸两个方向的速度同步。</a:t>
            </a:r>
          </a:p>
          <a:p>
            <a:pPr algn="just" eaLnBrk="1" hangingPunct="1">
              <a:lnSpc>
                <a:spcPct val="130000"/>
              </a:lnSpc>
              <a:spcBef>
                <a:spcPct val="50000"/>
              </a:spcBef>
              <a:buSzPct val="150000"/>
            </a:pPr>
            <a:r>
              <a:rPr lang="zh-CN" altLang="en-US" sz="2400" b="1" dirty="0">
                <a:latin typeface="Arial" panose="020B0604020202020204" pitchFamily="34" charset="0"/>
                <a:sym typeface="+mn-ea"/>
              </a:rPr>
              <a:t>遇到偏载时，同步作用靠分流集流阀自动调整，使用方便。</a:t>
            </a:r>
          </a:p>
          <a:p>
            <a:pPr algn="just" eaLnBrk="1" hangingPunct="1">
              <a:lnSpc>
                <a:spcPct val="130000"/>
              </a:lnSpc>
              <a:spcBef>
                <a:spcPct val="50000"/>
              </a:spcBef>
              <a:buSzPct val="150000"/>
            </a:pPr>
            <a:r>
              <a:rPr lang="zh-CN" altLang="en-US" sz="2400" b="1" dirty="0">
                <a:solidFill>
                  <a:srgbClr val="C00000"/>
                </a:solidFill>
                <a:latin typeface="Arial" panose="020B0604020202020204" pitchFamily="34" charset="0"/>
                <a:sym typeface="+mn-ea"/>
              </a:rPr>
              <a:t>此回路压力损失大，不宜用在低压系统。</a:t>
            </a:r>
            <a:endParaRPr lang="zh-CN" altLang="en-US" sz="2400" dirty="0">
              <a:solidFill>
                <a:srgbClr val="C00000"/>
              </a:solidFill>
            </a:endParaRPr>
          </a:p>
          <a:p>
            <a:pPr marL="452755" marR="0" lvl="0" algn="just" defTabSz="914400" rtl="0" eaLnBrk="1" fontAlgn="auto" latinLnBrk="0" hangingPunct="1">
              <a:lnSpc>
                <a:spcPct val="130000"/>
              </a:lnSpc>
              <a:spcBef>
                <a:spcPct val="20000"/>
              </a:spcBef>
              <a:spcAft>
                <a:spcPts val="0"/>
              </a:spcAft>
              <a:buClrTx/>
              <a:buSzTx/>
              <a:buFont typeface="Wingdings" panose="05000000000000000000" charset="0"/>
              <a:buChar char="u"/>
              <a:defRPr/>
            </a:pPr>
            <a:endParaRPr lang="zh-CN" altLang="en-US" sz="24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9876" name="Picture 4" descr="P1010019"/>
          <p:cNvPicPr>
            <a:picLocks noChangeAspect="1"/>
          </p:cNvPicPr>
          <p:nvPr/>
        </p:nvPicPr>
        <p:blipFill>
          <a:blip r:embed="rId4"/>
          <a:srcRect l="51855" t="-600" r="763" b="16063"/>
          <a:stretch>
            <a:fillRect/>
          </a:stretch>
        </p:blipFill>
        <p:spPr>
          <a:xfrm>
            <a:off x="5469255" y="1366203"/>
            <a:ext cx="3113088" cy="5327650"/>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85875"/>
            <a:ext cx="5706745" cy="52063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08610" y="678180"/>
            <a:ext cx="945261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（三）用串联液压缸的同步回路（等容积控制）</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309370"/>
            <a:ext cx="5392420" cy="518287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串联液压缸的同步回路</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将有效工作面积相等的两个液压缸串联起来的同步回路 ，称之为串联液压缸的同步回路。</a:t>
            </a:r>
          </a:p>
          <a:p>
            <a:pPr algn="just">
              <a:lnSpc>
                <a:spcPct val="125000"/>
              </a:lnSpc>
              <a:spcBef>
                <a:spcPts val="0"/>
              </a:spcBef>
              <a:buClr>
                <a:srgbClr val="C00000"/>
              </a:buClr>
              <a:buSzPct val="120000"/>
              <a:buFont typeface="Wingdings" panose="05000000000000000000" charset="0"/>
              <a:buChar char="u"/>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特点：</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这种回路允许较大偏载。</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因偏载造成的压差不影响流量的改变，只导致微量的压缩和泄漏。</a:t>
            </a:r>
          </a:p>
          <a:p>
            <a:pPr algn="just">
              <a:lnSpc>
                <a:spcPct val="125000"/>
              </a:lnSpc>
              <a:spcBef>
                <a:spcPts val="0"/>
              </a:spcBef>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因此同步精度较高，回路效率也较高。此种情况，泵的供油压力至少是两缸工作压力之和。</a:t>
            </a:r>
            <a:endPar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7826" name="Picture 2"/>
          <p:cNvPicPr>
            <a:picLocks noChangeAspect="1" noChangeArrowheads="1"/>
          </p:cNvPicPr>
          <p:nvPr/>
        </p:nvPicPr>
        <p:blipFill>
          <a:blip r:embed="rId4"/>
          <a:srcRect/>
          <a:stretch>
            <a:fillRect/>
          </a:stretch>
        </p:blipFill>
        <p:spPr bwMode="auto">
          <a:xfrm>
            <a:off x="6102350" y="1704975"/>
            <a:ext cx="2937510" cy="4368165"/>
          </a:xfrm>
          <a:prstGeom prst="rect">
            <a:avLst/>
          </a:prstGeom>
          <a:noFill/>
          <a:ln w="9525">
            <a:noFill/>
            <a:miter lim="800000"/>
            <a:headEnd/>
            <a:tailEnd/>
          </a:ln>
          <a:effectLst/>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2844" y="1214422"/>
            <a:ext cx="5125085" cy="530161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0" y="582295"/>
            <a:ext cx="80841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（四）带位置补偿的串联缸同步回路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262380"/>
            <a:ext cx="4866640" cy="54140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5000"/>
              </a:lnSpc>
              <a:spcBef>
                <a:spcPts val="0"/>
              </a:spcBef>
              <a:buClr>
                <a:srgbClr val="C00000"/>
              </a:buClr>
              <a:buSzPct val="120000"/>
            </a:pPr>
            <a:r>
              <a:rPr 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当两缸同时下行时，</a:t>
            </a:r>
            <a:r>
              <a:rPr sz="2400" b="1" dirty="0">
                <a:latin typeface="宋体" panose="02010600030101010101" pitchFamily="2" charset="-122"/>
                <a:ea typeface="宋体" panose="02010600030101010101" pitchFamily="2" charset="-122"/>
                <a:cs typeface="宋体" panose="02010600030101010101" pitchFamily="2" charset="-122"/>
                <a:sym typeface="+mn-ea"/>
              </a:rPr>
              <a:t>若缸5活塞先到行程端点，则挡块压下行程开关1S，3Y 得电，阀3左位接入系统，压力油经阀3、阀4进入缸6上腔，进行补油，使其活塞继续下行到达行程端点。</a:t>
            </a:r>
          </a:p>
          <a:p>
            <a:pPr marL="0" indent="0" algn="just">
              <a:lnSpc>
                <a:spcPct val="125000"/>
              </a:lnSpc>
              <a:spcBef>
                <a:spcPts val="0"/>
              </a:spcBef>
              <a:buClr>
                <a:srgbClr val="C00000"/>
              </a:buClr>
              <a:buSzPct val="120000"/>
            </a:pPr>
            <a:r>
              <a:rPr sz="2400" b="1" dirty="0">
                <a:latin typeface="宋体" panose="02010600030101010101" pitchFamily="2" charset="-122"/>
                <a:ea typeface="宋体" panose="02010600030101010101" pitchFamily="2" charset="-122"/>
                <a:cs typeface="宋体" panose="02010600030101010101" pitchFamily="2" charset="-122"/>
                <a:sym typeface="+mn-ea"/>
              </a:rPr>
              <a:t> </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若缸6 活塞先到行程端点，</a:t>
            </a:r>
            <a:r>
              <a:rPr sz="2400" b="1" dirty="0">
                <a:latin typeface="宋体" panose="02010600030101010101" pitchFamily="2" charset="-122"/>
                <a:ea typeface="宋体" panose="02010600030101010101" pitchFamily="2" charset="-122"/>
                <a:cs typeface="宋体" panose="02010600030101010101" pitchFamily="2" charset="-122"/>
                <a:sym typeface="+mn-ea"/>
              </a:rPr>
              <a:t>行程开关2S使4Y 得电，压力油进入阀4控制腔，打开阀4，缸5下腔与油箱接通使其活塞继续下行到达行程端点，从而消除积累误差。</a:t>
            </a:r>
          </a:p>
        </p:txBody>
      </p:sp>
      <p:pic>
        <p:nvPicPr>
          <p:cNvPr id="81924" name="Picture 4" descr="P1010001"/>
          <p:cNvPicPr>
            <a:picLocks noChangeAspect="1"/>
          </p:cNvPicPr>
          <p:nvPr/>
        </p:nvPicPr>
        <p:blipFill>
          <a:blip r:embed="rId4"/>
          <a:stretch>
            <a:fillRect/>
          </a:stretch>
        </p:blipFill>
        <p:spPr>
          <a:xfrm>
            <a:off x="5513070" y="1190625"/>
            <a:ext cx="3546475" cy="5300980"/>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85875"/>
            <a:ext cx="5085715" cy="52063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34620" y="678180"/>
            <a:ext cx="900938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（五）用同步缸的同步回路（等容积控制）</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286510"/>
            <a:ext cx="4801235" cy="48171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buClr>
                <a:schemeClr val="tx1"/>
              </a:buClr>
              <a:buSzPct val="120000"/>
            </a:pPr>
            <a:r>
              <a:rPr sz="2400" b="1" dirty="0">
                <a:latin typeface="宋体" panose="02010600030101010101" pitchFamily="2" charset="-122"/>
                <a:ea typeface="宋体" panose="02010600030101010101" pitchFamily="2" charset="-122"/>
                <a:cs typeface="宋体" panose="02010600030101010101" pitchFamily="2" charset="-122"/>
                <a:sym typeface="+mn-ea"/>
              </a:rPr>
              <a:t>同步缸——是两个尺寸相同的缸体和两个活塞共用一个活塞杆的液压缸。</a:t>
            </a:r>
          </a:p>
          <a:p>
            <a:pPr marL="0" indent="0" algn="just">
              <a:lnSpc>
                <a:spcPct val="110000"/>
              </a:lnSpc>
              <a:buClr>
                <a:srgbClr val="C00000"/>
              </a:buClr>
              <a:buSzPct val="120000"/>
              <a:buFont typeface="Wingdings" panose="05000000000000000000" charset="0"/>
              <a:buChar char="u"/>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特点：</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10000"/>
              </a:lnSpc>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活塞向左或向右运动时输出或接受相等容积的油液。</a:t>
            </a:r>
          </a:p>
          <a:p>
            <a:pPr algn="just">
              <a:lnSpc>
                <a:spcPct val="110000"/>
              </a:lnSpc>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在回路中起着配流的作用，是有效面积相等的两个液压缸实现双向同步回路。</a:t>
            </a:r>
          </a:p>
          <a:p>
            <a:pPr algn="just">
              <a:lnSpc>
                <a:spcPct val="110000"/>
              </a:lnSpc>
              <a:buClr>
                <a:schemeClr val="tx1"/>
              </a:buClr>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同步缸的两个活塞上装有双作用单向阀，可以在行程端点消除误差。</a:t>
            </a:r>
          </a:p>
        </p:txBody>
      </p:sp>
      <p:pic>
        <p:nvPicPr>
          <p:cNvPr id="82948" name="Picture 4" descr="P1010020"/>
          <p:cNvPicPr>
            <a:picLocks noChangeAspect="1"/>
          </p:cNvPicPr>
          <p:nvPr/>
        </p:nvPicPr>
        <p:blipFill>
          <a:blip r:embed="rId4"/>
          <a:srcRect l="726" t="1170" r="52754" b="22643"/>
          <a:stretch>
            <a:fillRect/>
          </a:stretch>
        </p:blipFill>
        <p:spPr>
          <a:xfrm>
            <a:off x="5511800" y="1286510"/>
            <a:ext cx="3437890" cy="5041265"/>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85875"/>
            <a:ext cx="5085715" cy="52063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34620" y="678180"/>
            <a:ext cx="900938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（六）用同步马达同步回路（等容积控制）</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430020"/>
            <a:ext cx="4888865" cy="48171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buClr>
                <a:schemeClr val="tx1"/>
              </a:buClr>
              <a:buSzPct val="120000"/>
            </a:pPr>
            <a:r>
              <a:rPr sz="2400" b="1" dirty="0">
                <a:latin typeface="宋体" panose="02010600030101010101" pitchFamily="2" charset="-122"/>
                <a:ea typeface="宋体" panose="02010600030101010101" pitchFamily="2" charset="-122"/>
                <a:cs typeface="宋体" panose="02010600030101010101" pitchFamily="2" charset="-122"/>
                <a:sym typeface="+mn-ea"/>
              </a:rPr>
              <a:t>用两个同轴等排量双向液压马达3作配流环节，输出相同流量的油液也可实现两缸双向同步。</a:t>
            </a:r>
          </a:p>
          <a:p>
            <a:pPr algn="just">
              <a:lnSpc>
                <a:spcPct val="125000"/>
              </a:lnSpc>
              <a:spcBef>
                <a:spcPts val="0"/>
              </a:spcBef>
              <a:buClr>
                <a:schemeClr val="tx1"/>
              </a:buClr>
              <a:buSzPct val="120000"/>
            </a:pPr>
            <a:r>
              <a:rPr sz="2400" b="1" dirty="0">
                <a:latin typeface="宋体" panose="02010600030101010101" pitchFamily="2" charset="-122"/>
                <a:ea typeface="宋体" panose="02010600030101010101" pitchFamily="2" charset="-122"/>
                <a:cs typeface="宋体" panose="02010600030101010101" pitchFamily="2" charset="-122"/>
                <a:sym typeface="+mn-ea"/>
              </a:rPr>
              <a:t>节流阀4用于行程端点消除两缸位置误差。</a:t>
            </a:r>
          </a:p>
          <a:p>
            <a:pPr marL="0" indent="0" algn="just">
              <a:lnSpc>
                <a:spcPct val="125000"/>
              </a:lnSpc>
              <a:spcBef>
                <a:spcPts val="0"/>
              </a:spcBef>
              <a:buClr>
                <a:srgbClr val="C00000"/>
              </a:buClr>
              <a:buSzPct val="120000"/>
              <a:buFont typeface="Wingdings" panose="05000000000000000000" charset="0"/>
              <a:buChar char="u"/>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回路特点：</a:t>
            </a:r>
          </a:p>
          <a:p>
            <a:pPr algn="just">
              <a:lnSpc>
                <a:spcPct val="125000"/>
              </a:lnSpc>
              <a:spcBef>
                <a:spcPts val="0"/>
              </a:spcBef>
              <a:buClr>
                <a:schemeClr val="tx1"/>
              </a:buClr>
              <a:buSzPct val="120000"/>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优点：</a:t>
            </a:r>
            <a:r>
              <a:rPr sz="2400" b="1" dirty="0">
                <a:latin typeface="宋体" panose="02010600030101010101" pitchFamily="2" charset="-122"/>
                <a:ea typeface="宋体" panose="02010600030101010101" pitchFamily="2" charset="-122"/>
                <a:cs typeface="宋体" panose="02010600030101010101" pitchFamily="2" charset="-122"/>
                <a:sym typeface="+mn-ea"/>
              </a:rPr>
              <a:t>同步精度比采用流量控制阀的同步精度高。</a:t>
            </a:r>
          </a:p>
          <a:p>
            <a:pPr algn="just">
              <a:lnSpc>
                <a:spcPct val="125000"/>
              </a:lnSpc>
              <a:spcBef>
                <a:spcPts val="0"/>
              </a:spcBef>
              <a:buClr>
                <a:schemeClr val="tx1"/>
              </a:buClr>
              <a:buSzPct val="120000"/>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缺点：</a:t>
            </a:r>
            <a:r>
              <a:rPr sz="2400" b="1" dirty="0">
                <a:latin typeface="宋体" panose="02010600030101010101" pitchFamily="2" charset="-122"/>
                <a:ea typeface="宋体" panose="02010600030101010101" pitchFamily="2" charset="-122"/>
                <a:cs typeface="宋体" panose="02010600030101010101" pitchFamily="2" charset="-122"/>
                <a:sym typeface="+mn-ea"/>
              </a:rPr>
              <a:t>需专用的配流元件，使系统复杂、制造成本高。</a:t>
            </a:r>
          </a:p>
          <a:p>
            <a:pPr algn="just">
              <a:lnSpc>
                <a:spcPct val="110000"/>
              </a:lnSpc>
              <a:buClr>
                <a:schemeClr val="tx1"/>
              </a:buClr>
              <a:buSzPct val="120000"/>
            </a:pPr>
            <a:endParaRPr sz="2400"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83972" name="Picture 4" descr="P1010020"/>
          <p:cNvPicPr>
            <a:picLocks noChangeAspect="1"/>
          </p:cNvPicPr>
          <p:nvPr/>
        </p:nvPicPr>
        <p:blipFill>
          <a:blip r:embed="rId4"/>
          <a:srcRect l="53450" t="1207" r="1785" b="22643"/>
          <a:stretch>
            <a:fillRect/>
          </a:stretch>
        </p:blipFill>
        <p:spPr>
          <a:xfrm>
            <a:off x="5476875" y="1285875"/>
            <a:ext cx="3416935" cy="5206365"/>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4664710" cy="52146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三、互不干扰回路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1470" y="1375410"/>
            <a:ext cx="4378325" cy="511365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spcBef>
                <a:spcPts val="0"/>
              </a:spcBef>
              <a:buClrTx/>
              <a:buSzTx/>
              <a:buFont typeface="Wingdings" panose="05000000000000000000" charset="0"/>
              <a:buChar char="u"/>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是使系统中几个执行元件在完成各自工作循环时彼此互不影响。</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图示为通过双泵供油实现多缸快慢速互不干扰的回路。</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快进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1Y+ 3Y-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大泵供油</a:t>
            </a:r>
          </a:p>
          <a:p>
            <a:pPr marL="0" indent="0" algn="just" eaLnBrk="1" hangingPunct="1">
              <a:lnSpc>
                <a:spcPct val="13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工进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1Y- 3Y+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小泵供油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快退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1Y+ 3Y+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大泵供油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快进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2Y+ 4Y-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大泵供油</a:t>
            </a:r>
          </a:p>
          <a:p>
            <a:pPr marL="0" indent="0" algn="just" eaLnBrk="1" hangingPunct="1">
              <a:lnSpc>
                <a:spcPct val="13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工进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2Y- 4Y+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小泵供油</a:t>
            </a:r>
          </a:p>
          <a:p>
            <a:pPr marL="0" indent="0" algn="just" eaLnBrk="1" hangingPunct="1">
              <a:lnSpc>
                <a:spcPct val="13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快退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2Y+ 4Y+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大泵供油</a:t>
            </a:r>
            <a:endPar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86021" name="Picture 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093018" y="1304290"/>
            <a:ext cx="3935412" cy="4872038"/>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70535" y="1575435"/>
            <a:ext cx="4461510" cy="43484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619760" y="84391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二、卸荷回路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69900" y="1862455"/>
            <a:ext cx="4140835" cy="35858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0" algn="just">
              <a:lnSpc>
                <a:spcPct val="150000"/>
              </a:lnSpc>
              <a:spcBef>
                <a:spcPct val="50000"/>
              </a:spcBef>
              <a:buClr>
                <a:schemeClr val="accent2"/>
              </a:buClr>
              <a:buSzPct val="150000"/>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有蓄能器的卸荷回路    </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spcBef>
                <a:spcPct val="50000"/>
              </a:spcBef>
              <a:buClr>
                <a:schemeClr val="accent2"/>
              </a:buClr>
              <a:buSzPct val="15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当系统压力</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达到卸载溢流阀</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调定的压力</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时，泵通过该阀卸载，蓄能器保持系统压力。</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marR="0" lvl="0" indent="0" algn="just" defTabSz="914400" rtl="0">
              <a:lnSpc>
                <a:spcPct val="150000"/>
              </a:lnSpc>
              <a:spcBef>
                <a:spcPct val="0"/>
              </a:spcBef>
              <a:spcAft>
                <a:spcPct val="0"/>
              </a:spcAft>
              <a:buClrTx/>
              <a:buSzTx/>
              <a:buFontTx/>
              <a:buNone/>
              <a:defRPr/>
            </a:pP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306570" y="6604635"/>
            <a:ext cx="40386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6388" name="Picture 3"/>
          <p:cNvPicPr>
            <a:picLocks noChangeAspect="1"/>
          </p:cNvPicPr>
          <p:nvPr/>
        </p:nvPicPr>
        <p:blipFill>
          <a:blip r:embed="rId5">
            <a:clrChange>
              <a:clrFrom>
                <a:srgbClr val="FFFFFF">
                  <a:alpha val="100000"/>
                </a:srgbClr>
              </a:clrFrom>
              <a:clrTo>
                <a:srgbClr val="FFFFFF">
                  <a:alpha val="100000"/>
                  <a:alpha val="0"/>
                </a:srgbClr>
              </a:clrTo>
            </a:clrChange>
          </a:blip>
          <a:srcRect l="72495" t="-227" r="-63" b="20888"/>
          <a:stretch>
            <a:fillRect/>
          </a:stretch>
        </p:blipFill>
        <p:spPr>
          <a:xfrm>
            <a:off x="4932680" y="1165225"/>
            <a:ext cx="4042410" cy="5185410"/>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194435"/>
            <a:ext cx="8601075" cy="55492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8610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四、多路换向阀控制回路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194435"/>
            <a:ext cx="8272145" cy="53009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spcBef>
                <a:spcPts val="0"/>
              </a:spcBef>
              <a:buClrTx/>
              <a:buSzTx/>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多路换向阀是若干个</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单连换向阀、安全溢流阀、单向阀和补油阀等</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组合成的集成阀。具有结构紧凑、压力损失小、多位性能等优点。</a:t>
            </a:r>
          </a:p>
          <a:p>
            <a:pPr algn="just" eaLnBrk="1" hangingPunct="1">
              <a:lnSpc>
                <a:spcPct val="130000"/>
              </a:lnSpc>
              <a:spcBef>
                <a:spcPts val="0"/>
              </a:spcBef>
              <a:buClrTx/>
              <a:buSzTx/>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pPr>
            <a:r>
              <a:rPr sz="2400" b="1" dirty="0">
                <a:latin typeface="宋体" panose="02010600030101010101" pitchFamily="2" charset="-122"/>
                <a:ea typeface="宋体" panose="02010600030101010101" pitchFamily="2" charset="-122"/>
                <a:cs typeface="宋体" panose="02010600030101010101" pitchFamily="2" charset="-122"/>
                <a:sym typeface="+mn-ea"/>
              </a:rPr>
              <a:t>多路换向阀控制回路能</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操纵多个执行元件运动，</a:t>
            </a:r>
            <a:r>
              <a:rPr sz="2400" b="1" dirty="0">
                <a:latin typeface="宋体" panose="02010600030101010101" pitchFamily="2" charset="-122"/>
                <a:ea typeface="宋体" panose="02010600030101010101" pitchFamily="2" charset="-122"/>
                <a:cs typeface="宋体" panose="02010600030101010101" pitchFamily="2" charset="-122"/>
                <a:sym typeface="+mn-ea"/>
              </a:rPr>
              <a:t>主要用于工程机械、起重运输机械和其他要求集中操纵多个执行元件运动的行走机械。操纵方式多为手动操纵，当工作压力较高时，则采用减压阀先导操纵。</a:t>
            </a:r>
          </a:p>
          <a:p>
            <a:pPr algn="just" eaLnBrk="1" hangingPunct="1">
              <a:lnSpc>
                <a:spcPct val="130000"/>
              </a:lnSpc>
              <a:spcBef>
                <a:spcPts val="0"/>
              </a:spcBef>
              <a:buClrTx/>
              <a:buSzTx/>
            </a:pPr>
            <a:endParaRPr sz="2400" b="1" dirty="0">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30000"/>
              </a:lnSpc>
              <a:spcBef>
                <a:spcPts val="0"/>
              </a:spcBef>
              <a:buClrTx/>
              <a:buSzTx/>
            </a:pPr>
            <a:r>
              <a:rPr sz="2400" b="1" dirty="0">
                <a:latin typeface="宋体" panose="02010600030101010101" pitchFamily="2" charset="-122"/>
                <a:ea typeface="宋体" panose="02010600030101010101" pitchFamily="2" charset="-122"/>
                <a:cs typeface="宋体" panose="02010600030101010101" pitchFamily="2" charset="-122"/>
                <a:sym typeface="+mn-ea"/>
              </a:rPr>
              <a:t>多路换向阀控制回路按连接方式分为</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串联、并联、串并联三种基本油路。</a:t>
            </a:r>
          </a:p>
        </p:txBody>
      </p:sp>
      <p:pic>
        <p:nvPicPr>
          <p:cNvPr id="3" name="图片 2" descr="页脚"/>
          <p:cNvPicPr>
            <a:picLocks noChangeAspect="1"/>
          </p:cNvPicPr>
          <p:nvPr/>
        </p:nvPicPr>
        <p:blipFill>
          <a:blip r:embed="rId4"/>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194435"/>
            <a:ext cx="4744085" cy="55492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8610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（一）串联油路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332105" y="1266190"/>
            <a:ext cx="4531995" cy="53009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多路换向阀内第一连滑阀的回油为下一连的进油，依次下去直到最后一连滑阀。</a:t>
            </a:r>
          </a:p>
          <a:p>
            <a:pPr marL="452755" marR="0" lvl="0" algn="l" defTabSz="914400" rtl="0" eaLnBrk="1" fontAlgn="auto" latinLnBrk="0" hangingPunct="1">
              <a:lnSpc>
                <a:spcPct val="130000"/>
              </a:lnSpc>
              <a:spcBef>
                <a:spcPct val="20000"/>
              </a:spcBef>
              <a:spcAft>
                <a:spcPts val="0"/>
              </a:spcAft>
              <a:buClr>
                <a:srgbClr val="C00000"/>
              </a:buClr>
              <a:buSzPct val="120000"/>
              <a:buFont typeface="Wingdings" panose="05000000000000000000" charset="0"/>
              <a:buChar char="u"/>
              <a:defRPr/>
            </a:pPr>
            <a:r>
              <a:rPr lang="zh-CN" altLang="en-US" sz="2400" b="1" noProof="0" dirty="0">
                <a:ln>
                  <a:noFill/>
                </a:ln>
                <a:solidFill>
                  <a:srgbClr val="C00000"/>
                </a:solidFill>
                <a:effectLst/>
                <a:uLnTx/>
                <a:uFillTx/>
                <a:sym typeface="+mn-ea"/>
              </a:rPr>
              <a:t>串联油路的特点：</a:t>
            </a:r>
            <a:endParaRPr kumimoji="0" lang="zh-CN" altLang="en-US" sz="2400" b="1" i="0" u="none" strike="noStrike" kern="1200" cap="none" spc="0" normalizeH="0" baseline="0" noProof="0" dirty="0">
              <a:ln>
                <a:noFill/>
              </a:ln>
              <a:solidFill>
                <a:srgbClr val="C00000"/>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工作时可以实现两个以上执行元件的复合动作，这时泵的工作压力等于同时工作的各执行元件负载压力的总和。</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 在外负载较大时，串联的执行元件很难实现复合动作。</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88069"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976495" y="1194435"/>
            <a:ext cx="3989070" cy="4944745"/>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194435"/>
            <a:ext cx="4478655" cy="55492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8610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（二）并联油路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1443" name="Rectangle 3"/>
          <p:cNvSpPr>
            <a:spLocks noGrp="1"/>
          </p:cNvSpPr>
          <p:nvPr/>
        </p:nvSpPr>
        <p:spPr>
          <a:xfrm>
            <a:off x="231775" y="1194435"/>
            <a:ext cx="4478020" cy="53009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从多路换向阀进油口来的压力油可直接通到各连滑阀的进油腔，各连滑阀回油腔又都直接与总回油路相连。</a:t>
            </a:r>
          </a:p>
          <a:p>
            <a:pPr marL="452755" marR="0" lvl="0" algn="l" defTabSz="914400" rtl="0" eaLnBrk="1" fontAlgn="auto" latinLnBrk="0" hangingPunct="1">
              <a:lnSpc>
                <a:spcPct val="130000"/>
              </a:lnSpc>
              <a:spcBef>
                <a:spcPct val="20000"/>
              </a:spcBef>
              <a:spcAft>
                <a:spcPts val="0"/>
              </a:spcAft>
              <a:buClr>
                <a:srgbClr val="C00000"/>
              </a:buClr>
              <a:buSzPct val="120000"/>
              <a:buFont typeface="Wingdings" panose="05000000000000000000" charset="0"/>
              <a:buChar char="u"/>
              <a:defRPr/>
            </a:pPr>
            <a:r>
              <a:rPr lang="zh-CN" altLang="en-US" sz="2400" b="1" noProof="0" dirty="0">
                <a:ln>
                  <a:noFill/>
                </a:ln>
                <a:solidFill>
                  <a:srgbClr val="C00000"/>
                </a:solidFill>
                <a:effectLst/>
                <a:uLnTx/>
                <a:uFillTx/>
                <a:sym typeface="+mn-ea"/>
              </a:rPr>
              <a:t>并联油路的特点：</a:t>
            </a:r>
            <a:endParaRPr kumimoji="0" lang="zh-CN" altLang="en-US" sz="2400" b="1" i="0" u="none" strike="noStrike" kern="1200" cap="none" spc="0" normalizeH="0" baseline="0" noProof="0" dirty="0">
              <a:ln>
                <a:noFill/>
              </a:ln>
              <a:solidFill>
                <a:srgbClr val="C00000"/>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可控制执行元件单动，又可实现复合动作。</a:t>
            </a:r>
          </a:p>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复合动作时，若各执行元件的负载相差很大，则负载小的先动，复合动作成为顺序动作。</a:t>
            </a:r>
          </a:p>
        </p:txBody>
      </p:sp>
      <p:pic>
        <p:nvPicPr>
          <p:cNvPr id="89093"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710430" y="1194435"/>
            <a:ext cx="4269105" cy="4691380"/>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194435"/>
            <a:ext cx="8871585" cy="15005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47320" y="586105"/>
            <a:ext cx="570357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（三）串并联油路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圆角矩形 3"/>
          <p:cNvSpPr/>
          <p:nvPr/>
        </p:nvSpPr>
        <p:spPr>
          <a:xfrm flipV="1">
            <a:off x="146050" y="2821940"/>
            <a:ext cx="4653915" cy="36849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61443" name="Rectangle 3"/>
          <p:cNvSpPr>
            <a:spLocks noGrp="1"/>
          </p:cNvSpPr>
          <p:nvPr/>
        </p:nvSpPr>
        <p:spPr>
          <a:xfrm>
            <a:off x="147320" y="2867660"/>
            <a:ext cx="4563110" cy="347027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l" defTabSz="914400" rtl="0" eaLnBrk="1" fontAlgn="auto" latinLnBrk="0" hangingPunct="1">
              <a:lnSpc>
                <a:spcPct val="130000"/>
              </a:lnSpc>
              <a:spcBef>
                <a:spcPct val="20000"/>
              </a:spcBef>
              <a:spcAft>
                <a:spcPts val="0"/>
              </a:spcAft>
              <a:buClr>
                <a:srgbClr val="C00000"/>
              </a:buClr>
              <a:buSzPct val="120000"/>
              <a:buFont typeface="Wingdings" panose="05000000000000000000" charset="0"/>
              <a:buChar char="u"/>
              <a:defRPr/>
            </a:pPr>
            <a:r>
              <a:rPr lang="zh-CN" altLang="en-US" sz="2400" b="1" noProof="0" dirty="0">
                <a:ln>
                  <a:noFill/>
                </a:ln>
                <a:solidFill>
                  <a:srgbClr val="C00000"/>
                </a:solidFill>
                <a:effectLst/>
                <a:uLnTx/>
                <a:uFillTx/>
                <a:sym typeface="+mn-ea"/>
              </a:rPr>
              <a:t>串并联油路的特点：</a:t>
            </a:r>
            <a:endParaRPr kumimoji="0" lang="zh-CN" altLang="en-US" sz="2400" b="1" i="0" u="none" strike="noStrike" kern="1200" cap="none" spc="0" normalizeH="0" baseline="0" noProof="0" dirty="0">
              <a:ln>
                <a:noFill/>
              </a:ln>
              <a:solidFill>
                <a:srgbClr val="C00000"/>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
                <a:schemeClr val="tx1"/>
              </a:buClr>
              <a:buSzPct val="120000"/>
              <a:defRPr/>
            </a:pPr>
            <a:r>
              <a:rPr lang="zh-CN" altLang="en-US" sz="2400" b="1" noProof="0" dirty="0">
                <a:ln>
                  <a:noFill/>
                </a:ln>
                <a:effectLst/>
                <a:uLnTx/>
                <a:uFillTx/>
                <a:sym typeface="+mn-ea"/>
              </a:rPr>
              <a:t>是当一个执行元件工作时，后面的执行元件的进油道被切断。因此多路换向阀中只能有一个滑阀工作，即各滑阀之间具有互锁功能，各执行元件只能实现单动。</a:t>
            </a:r>
          </a:p>
          <a:p>
            <a:pPr marL="452755" marR="0" lvl="0" algn="l" defTabSz="914400" rtl="0" eaLnBrk="1" fontAlgn="auto" latinLnBrk="0" hangingPunct="1">
              <a:lnSpc>
                <a:spcPct val="130000"/>
              </a:lnSpc>
              <a:spcBef>
                <a:spcPct val="20000"/>
              </a:spcBef>
              <a:spcAft>
                <a:spcPts val="0"/>
              </a:spcAft>
              <a:buClr>
                <a:schemeClr val="tx1"/>
              </a:buClr>
              <a:buSzPct val="120000"/>
              <a:defRPr/>
            </a:pPr>
            <a:endParaRPr lang="zh-CN" altLang="en-US" sz="2400" b="1" noProof="0" dirty="0">
              <a:ln>
                <a:noFill/>
              </a:ln>
              <a:effectLst/>
              <a:uLnTx/>
              <a:uFillTx/>
              <a:sym typeface="+mn-ea"/>
            </a:endParaRPr>
          </a:p>
        </p:txBody>
      </p:sp>
      <p:pic>
        <p:nvPicPr>
          <p:cNvPr id="90118"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971415" y="2695575"/>
            <a:ext cx="3893185" cy="3980815"/>
          </a:xfrm>
          <a:prstGeom prst="rect">
            <a:avLst/>
          </a:prstGeom>
          <a:noFill/>
          <a:ln w="9525">
            <a:noFill/>
          </a:ln>
        </p:spPr>
      </p:pic>
      <p:sp>
        <p:nvSpPr>
          <p:cNvPr id="5" name="文本框 4"/>
          <p:cNvSpPr txBox="1"/>
          <p:nvPr/>
        </p:nvSpPr>
        <p:spPr>
          <a:xfrm>
            <a:off x="-27940" y="1194435"/>
            <a:ext cx="8777605" cy="1529715"/>
          </a:xfrm>
          <a:prstGeom prst="rect">
            <a:avLst/>
          </a:prstGeom>
          <a:noFill/>
        </p:spPr>
        <p:txBody>
          <a:bodyPr wrap="square" rtlCol="0">
            <a:spAutoFit/>
          </a:bodyPr>
          <a:lstStyle/>
          <a:p>
            <a:pPr marL="452755" indent="-342900" algn="l" fontAlgn="auto">
              <a:lnSpc>
                <a:spcPct val="130000"/>
              </a:lnSpc>
              <a:spcBef>
                <a:spcPct val="20000"/>
              </a:spcBef>
              <a:spcAft>
                <a:spcPts val="0"/>
              </a:spcAft>
              <a:buClr>
                <a:schemeClr val="tx1"/>
              </a:buClr>
              <a:buSzPct val="120000"/>
              <a:defRPr/>
            </a:pPr>
            <a:r>
              <a:rPr lang="en-US" altLang="zh-CN" sz="2400" b="1" noProof="0" dirty="0">
                <a:ln>
                  <a:noFill/>
                </a:ln>
                <a:effectLst/>
                <a:uLnTx/>
                <a:uFillTx/>
                <a:latin typeface="+mn-lt"/>
                <a:ea typeface="+mn-ea"/>
                <a:sym typeface="+mn-ea"/>
              </a:rPr>
              <a:t>     </a:t>
            </a:r>
            <a:r>
              <a:rPr lang="zh-CN" altLang="en-US" sz="2400" b="1" noProof="0" dirty="0">
                <a:ln>
                  <a:noFill/>
                </a:ln>
                <a:effectLst/>
                <a:uLnTx/>
                <a:uFillTx/>
                <a:latin typeface="+mn-lt"/>
                <a:ea typeface="+mn-ea"/>
                <a:sym typeface="+mn-ea"/>
              </a:rPr>
              <a:t>按串并联油路连接的多路换向阀每一连滑阀的进油腔都与前一连滑阀的中位回油通道相通，每一连滑阀的回油腔则直接与总回油口相连，即各滑阀的进油腔串联，回油腔并联。</a:t>
            </a:r>
            <a:endParaRPr lang="zh-CN" altLang="en-US"/>
          </a:p>
        </p:txBody>
      </p:sp>
      <p:pic>
        <p:nvPicPr>
          <p:cNvPr id="3" name="图片 2" descr="页脚"/>
          <p:cNvPicPr>
            <a:picLocks noChangeAspect="1"/>
          </p:cNvPicPr>
          <p:nvPr/>
        </p:nvPicPr>
        <p:blipFill>
          <a:blip r:embed="rId5"/>
          <a:srcRect l="7567" r="2701"/>
          <a:stretch>
            <a:fillRect/>
          </a:stretch>
        </p:blipFill>
        <p:spPr>
          <a:xfrm>
            <a:off x="-27940" y="610298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611505" y="1209040"/>
            <a:ext cx="7920990" cy="38842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16965" y="1666875"/>
            <a:ext cx="6912610" cy="2968625"/>
          </a:xfrm>
          <a:prstGeom prst="rect">
            <a:avLst/>
          </a:prstGeom>
          <a:noFill/>
        </p:spPr>
        <p:txBody>
          <a:bodyPr wrap="square" rtlCol="0">
            <a:spAutoFit/>
          </a:bodyPr>
          <a:lstStyle/>
          <a:p>
            <a:pPr marL="109855" algn="l" fontAlgn="auto">
              <a:lnSpc>
                <a:spcPct val="130000"/>
              </a:lnSpc>
              <a:spcBef>
                <a:spcPct val="20000"/>
              </a:spcBef>
              <a:spcAft>
                <a:spcPts val="0"/>
              </a:spcAft>
              <a:buClr>
                <a:srgbClr val="C00000"/>
              </a:buClr>
              <a:buSzPct val="120000"/>
              <a:buFont typeface="Wingdings" panose="05000000000000000000" charset="0"/>
              <a:buChar char="Ø"/>
              <a:defRPr/>
            </a:pPr>
            <a:r>
              <a:rPr lang="en-US" altLang="zh-CN" sz="2400" b="1" dirty="0">
                <a:solidFill>
                  <a:srgbClr val="C00000"/>
                </a:solidFill>
                <a:latin typeface="+mn-lt"/>
                <a:ea typeface="+mn-ea"/>
                <a:sym typeface="+mn-ea"/>
              </a:rPr>
              <a:t> </a:t>
            </a:r>
            <a:r>
              <a:rPr lang="zh-CN" altLang="en-US" sz="2400" b="1" dirty="0">
                <a:solidFill>
                  <a:srgbClr val="C00000"/>
                </a:solidFill>
                <a:latin typeface="+mn-lt"/>
                <a:ea typeface="+mn-ea"/>
                <a:sym typeface="+mn-ea"/>
              </a:rPr>
              <a:t>当多路换向阀的连数较多时，常采用上述三种油路连接形式的组合，称为复合油路连接。</a:t>
            </a:r>
            <a:r>
              <a:rPr lang="zh-CN" altLang="en-US" sz="2400" b="1" dirty="0">
                <a:latin typeface="+mn-lt"/>
                <a:ea typeface="+mn-ea"/>
                <a:sym typeface="+mn-ea"/>
              </a:rPr>
              <a:t>无论是何种连接方式，在各执行元件都处于停止位置时，液压泵可通过各连滑阀的中位自动卸载，当任一执行元件要求工作时，液压泵又立即恢复供应压力能。</a:t>
            </a:r>
          </a:p>
        </p:txBody>
      </p:sp>
      <p:pic>
        <p:nvPicPr>
          <p:cNvPr id="5" name="图片 4" descr="页脚"/>
          <p:cNvPicPr>
            <a:picLocks noChangeAspect="1"/>
          </p:cNvPicPr>
          <p:nvPr/>
        </p:nvPicPr>
        <p:blipFill>
          <a:blip r:embed="rId4"/>
          <a:srcRect l="7567" r="2701"/>
          <a:stretch>
            <a:fillRect/>
          </a:stretch>
        </p:blipFill>
        <p:spPr>
          <a:xfrm>
            <a:off x="-13335" y="6102985"/>
            <a:ext cx="9171940" cy="97663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611505" y="1209040"/>
            <a:ext cx="7920990" cy="38842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102985"/>
            <a:ext cx="9171940" cy="976630"/>
          </a:xfrm>
          <a:prstGeom prst="rect">
            <a:avLst/>
          </a:prstGeom>
        </p:spPr>
      </p:pic>
      <p:pic>
        <p:nvPicPr>
          <p:cNvPr id="2" name="图片 1" descr="8W吨压力机"/>
          <p:cNvPicPr>
            <a:picLocks noChangeAspect="1"/>
          </p:cNvPicPr>
          <p:nvPr/>
        </p:nvPicPr>
        <p:blipFill>
          <a:blip r:embed="rId5"/>
          <a:stretch>
            <a:fillRect/>
          </a:stretch>
        </p:blipFill>
        <p:spPr>
          <a:xfrm>
            <a:off x="3203575" y="692785"/>
            <a:ext cx="4212385" cy="5580000"/>
          </a:xfrm>
          <a:prstGeom prst="rect">
            <a:avLst/>
          </a:prstGeom>
        </p:spPr>
      </p:pic>
      <p:sp>
        <p:nvSpPr>
          <p:cNvPr id="6" name="文本框 5"/>
          <p:cNvSpPr txBox="1"/>
          <p:nvPr/>
        </p:nvSpPr>
        <p:spPr>
          <a:xfrm>
            <a:off x="251460" y="981075"/>
            <a:ext cx="2652395" cy="1529715"/>
          </a:xfrm>
          <a:prstGeom prst="rect">
            <a:avLst/>
          </a:prstGeom>
          <a:noFill/>
        </p:spPr>
        <p:txBody>
          <a:bodyPr wrap="square" rtlCol="0">
            <a:spAutoFit/>
          </a:bodyPr>
          <a:lstStyle/>
          <a:p>
            <a:pPr marL="109855" algn="l" fontAlgn="auto">
              <a:lnSpc>
                <a:spcPct val="130000"/>
              </a:lnSpc>
              <a:spcBef>
                <a:spcPct val="20000"/>
              </a:spcBef>
              <a:spcAft>
                <a:spcPts val="0"/>
              </a:spcAft>
              <a:buClr>
                <a:srgbClr val="C00000"/>
              </a:buClr>
              <a:buSzPct val="120000"/>
              <a:buFont typeface="Wingdings" panose="05000000000000000000" charset="0"/>
              <a:buChar char="Ø"/>
              <a:defRPr/>
            </a:pPr>
            <a:r>
              <a:rPr lang="en-US" altLang="zh-CN" sz="2400" b="1" dirty="0">
                <a:solidFill>
                  <a:srgbClr val="C00000"/>
                </a:solidFill>
                <a:latin typeface="+mn-lt"/>
                <a:ea typeface="+mn-ea"/>
                <a:sym typeface="+mn-ea"/>
              </a:rPr>
              <a:t> </a:t>
            </a:r>
            <a:r>
              <a:rPr lang="zh-CN" altLang="en-US" sz="2400" b="1" dirty="0">
                <a:latin typeface="+mn-lt"/>
                <a:ea typeface="+mn-ea"/>
                <a:sym typeface="+mn-ea"/>
              </a:rPr>
              <a:t>中国二重“国之重器”——8万吨模锻压机</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611505" y="1209040"/>
            <a:ext cx="7920990" cy="38842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166870"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102985"/>
            <a:ext cx="9171940" cy="976630"/>
          </a:xfrm>
          <a:prstGeom prst="rect">
            <a:avLst/>
          </a:prstGeom>
        </p:spPr>
      </p:pic>
      <p:grpSp>
        <p:nvGrpSpPr>
          <p:cNvPr id="7" name="组合 6"/>
          <p:cNvGrpSpPr/>
          <p:nvPr/>
        </p:nvGrpSpPr>
        <p:grpSpPr>
          <a:xfrm>
            <a:off x="755650" y="624840"/>
            <a:ext cx="3685540" cy="5880100"/>
            <a:chOff x="4932" y="790"/>
            <a:chExt cx="5804" cy="9260"/>
          </a:xfrm>
        </p:grpSpPr>
        <p:pic>
          <p:nvPicPr>
            <p:cNvPr id="2" name="图片 1"/>
            <p:cNvPicPr>
              <a:picLocks noChangeAspect="1"/>
            </p:cNvPicPr>
            <p:nvPr/>
          </p:nvPicPr>
          <p:blipFill>
            <a:blip r:embed="rId5"/>
            <a:stretch>
              <a:fillRect/>
            </a:stretch>
          </p:blipFill>
          <p:spPr>
            <a:xfrm>
              <a:off x="4932" y="790"/>
              <a:ext cx="5805" cy="8832"/>
            </a:xfrm>
            <a:prstGeom prst="rect">
              <a:avLst/>
            </a:prstGeom>
          </p:spPr>
        </p:pic>
        <p:pic>
          <p:nvPicPr>
            <p:cNvPr id="6" name="图片 5" descr="XT5OINOYWZNCPE97MTW9PJ6"/>
            <p:cNvPicPr>
              <a:picLocks noChangeAspect="1"/>
            </p:cNvPicPr>
            <p:nvPr/>
          </p:nvPicPr>
          <p:blipFill>
            <a:blip r:embed="rId6"/>
            <a:stretch>
              <a:fillRect/>
            </a:stretch>
          </p:blipFill>
          <p:spPr>
            <a:xfrm>
              <a:off x="5227" y="9596"/>
              <a:ext cx="5216" cy="454"/>
            </a:xfrm>
            <a:prstGeom prst="rect">
              <a:avLst/>
            </a:prstGeom>
          </p:spPr>
        </p:pic>
      </p:grpSp>
      <p:grpSp>
        <p:nvGrpSpPr>
          <p:cNvPr id="13" name="组合 12"/>
          <p:cNvGrpSpPr/>
          <p:nvPr/>
        </p:nvGrpSpPr>
        <p:grpSpPr>
          <a:xfrm>
            <a:off x="4572000" y="624840"/>
            <a:ext cx="4521200" cy="4748530"/>
            <a:chOff x="7200" y="984"/>
            <a:chExt cx="7120" cy="7478"/>
          </a:xfrm>
        </p:grpSpPr>
        <p:pic>
          <p:nvPicPr>
            <p:cNvPr id="9" name="图片 8"/>
            <p:cNvPicPr>
              <a:picLocks noChangeAspect="1"/>
            </p:cNvPicPr>
            <p:nvPr/>
          </p:nvPicPr>
          <p:blipFill>
            <a:blip r:embed="rId7"/>
            <a:stretch>
              <a:fillRect/>
            </a:stretch>
          </p:blipFill>
          <p:spPr>
            <a:xfrm>
              <a:off x="7200" y="984"/>
              <a:ext cx="7121" cy="7087"/>
            </a:xfrm>
            <a:prstGeom prst="rect">
              <a:avLst/>
            </a:prstGeom>
          </p:spPr>
        </p:pic>
        <p:pic>
          <p:nvPicPr>
            <p:cNvPr id="10" name="图片 9" descr="$81NANP_L(3N%P~S2@CU9IC"/>
            <p:cNvPicPr>
              <a:picLocks noChangeAspect="1"/>
            </p:cNvPicPr>
            <p:nvPr/>
          </p:nvPicPr>
          <p:blipFill>
            <a:blip r:embed="rId8"/>
            <a:stretch>
              <a:fillRect/>
            </a:stretch>
          </p:blipFill>
          <p:spPr>
            <a:xfrm>
              <a:off x="10162" y="8008"/>
              <a:ext cx="1197" cy="454"/>
            </a:xfrm>
            <a:prstGeom prst="rect">
              <a:avLst/>
            </a:prstGeom>
          </p:spPr>
        </p:pic>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27355" y="919480"/>
            <a:ext cx="8413750" cy="54159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09745" y="6590030"/>
            <a:ext cx="524510" cy="365125"/>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117</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270" y="1095375"/>
            <a:ext cx="7929245" cy="236855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ea typeface="+mn-ea"/>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ea typeface="+mn-ea"/>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gn="just">
              <a:lnSpc>
                <a:spcPct val="150000"/>
              </a:lnSpc>
            </a:pPr>
            <a:r>
              <a:rPr lang="en-US" altLang="zh-CN" sz="2400" b="1" dirty="0">
                <a:solidFill>
                  <a:srgbClr val="C00000"/>
                </a:solidFill>
                <a:sym typeface="+mn-ea"/>
              </a:rPr>
              <a:t>1. </a:t>
            </a:r>
            <a:r>
              <a:rPr lang="zh-CN" altLang="en-US" sz="2400" b="1" dirty="0">
                <a:solidFill>
                  <a:srgbClr val="C00000"/>
                </a:solidFill>
                <a:sym typeface="+mn-ea"/>
              </a:rPr>
              <a:t>试说明下列7种图形符号所表示的阀的名称。</a:t>
            </a:r>
          </a:p>
        </p:txBody>
      </p:sp>
      <p:pic>
        <p:nvPicPr>
          <p:cNvPr id="7" name="图片 6" descr="09384971254b59b316542a7cea96ba5a"/>
          <p:cNvPicPr>
            <a:picLocks noChangeAspect="1"/>
          </p:cNvPicPr>
          <p:nvPr/>
        </p:nvPicPr>
        <p:blipFill>
          <a:blip r:embed="rId4" cstate="print"/>
          <a:srcRect l="5488" t="5707" r="12805"/>
          <a:stretch>
            <a:fillRect/>
          </a:stretch>
        </p:blipFill>
        <p:spPr>
          <a:xfrm>
            <a:off x="636693" y="1093377"/>
            <a:ext cx="723749" cy="1071022"/>
          </a:xfrm>
          <a:prstGeom prst="rect">
            <a:avLst/>
          </a:prstGeom>
        </p:spPr>
      </p:pic>
      <p:pic>
        <p:nvPicPr>
          <p:cNvPr id="76804" name="Picture 4" descr="P1010004"/>
          <p:cNvPicPr>
            <a:picLocks noChangeAspect="1"/>
          </p:cNvPicPr>
          <p:nvPr/>
        </p:nvPicPr>
        <p:blipFill>
          <a:blip r:embed="rId5"/>
          <a:srcRect l="17406" t="32500" r="13304" b="46620"/>
          <a:stretch>
            <a:fillRect/>
          </a:stretch>
        </p:blipFill>
        <p:spPr>
          <a:xfrm>
            <a:off x="473075" y="3681095"/>
            <a:ext cx="8368030" cy="1891665"/>
          </a:xfrm>
          <a:prstGeom prst="rect">
            <a:avLst/>
          </a:prstGeom>
          <a:noFill/>
          <a:ln w="9525">
            <a:noFill/>
          </a:ln>
        </p:spPr>
      </p:pic>
      <p:pic>
        <p:nvPicPr>
          <p:cNvPr id="9" name="图片 8" descr="页脚"/>
          <p:cNvPicPr>
            <a:picLocks noChangeAspect="1"/>
          </p:cNvPicPr>
          <p:nvPr/>
        </p:nvPicPr>
        <p:blipFill>
          <a:blip r:embed="rId6"/>
          <a:srcRect l="7567" r="2701"/>
          <a:stretch>
            <a:fillRect/>
          </a:stretch>
        </p:blipFill>
        <p:spPr>
          <a:xfrm>
            <a:off x="-12379" y="6088461"/>
            <a:ext cx="9170030" cy="976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27355" y="919480"/>
            <a:ext cx="8343900" cy="54159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09745" y="6590030"/>
            <a:ext cx="524510" cy="365125"/>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118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861695" y="1405890"/>
            <a:ext cx="7577455" cy="446151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en-US" altLang="zh-CN" sz="2400" b="1" dirty="0">
              <a:solidFill>
                <a:srgbClr val="C00000"/>
              </a:solidFill>
              <a:sym typeface="+mn-ea"/>
            </a:endParaRPr>
          </a:p>
          <a:p>
            <a:pPr algn="ctr" eaLnBrk="1" hangingPunct="1">
              <a:buFont typeface="Wingdings" panose="05000000000000000000" pitchFamily="2" charset="2"/>
              <a:buNone/>
            </a:pPr>
            <a:endParaRPr lang="en-US" altLang="zh-CN" sz="2400" b="1" dirty="0">
              <a:solidFill>
                <a:srgbClr val="C00000"/>
              </a:solidFill>
              <a:sym typeface="+mn-ea"/>
            </a:endParaRPr>
          </a:p>
          <a:p>
            <a:pPr algn="just">
              <a:lnSpc>
                <a:spcPct val="150000"/>
              </a:lnSpc>
              <a:buFont typeface="Wingdings" panose="05000000000000000000" pitchFamily="2" charset="2"/>
              <a:buNone/>
            </a:pPr>
            <a:r>
              <a:rPr lang="en-US" altLang="zh-CN" sz="2400" b="1" dirty="0">
                <a:solidFill>
                  <a:srgbClr val="C00000"/>
                </a:solidFill>
                <a:latin typeface="宋体" panose="02010600030101010101" pitchFamily="2" charset="-122"/>
                <a:cs typeface="宋体" panose="02010600030101010101" pitchFamily="2" charset="-122"/>
                <a:sym typeface="+mn-ea"/>
              </a:rPr>
              <a:t>1. </a:t>
            </a:r>
            <a:r>
              <a:rPr lang="zh-CN" altLang="en-US" sz="2400" b="1" dirty="0">
                <a:solidFill>
                  <a:srgbClr val="C00000"/>
                </a:solidFill>
                <a:latin typeface="宋体" panose="02010600030101010101" pitchFamily="2" charset="-122"/>
                <a:cs typeface="宋体" panose="02010600030101010101" pitchFamily="2" charset="-122"/>
                <a:sym typeface="+mn-ea"/>
              </a:rPr>
              <a:t>试说明下列7种图形符号所表示的阀的名称。</a:t>
            </a:r>
          </a:p>
          <a:p>
            <a:pPr algn="just">
              <a:lnSpc>
                <a:spcPct val="15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答：</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1</a:t>
            </a:r>
            <a:r>
              <a:rPr lang="zh-CN" altLang="en-US" sz="2400" b="1" dirty="0">
                <a:latin typeface="宋体" panose="02010600030101010101" pitchFamily="2" charset="-122"/>
                <a:cs typeface="宋体" panose="02010600030101010101" pitchFamily="2" charset="-122"/>
                <a:sym typeface="+mn-ea"/>
              </a:rPr>
              <a:t>）两位三通电磁换向阀；</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2</a:t>
            </a:r>
            <a:r>
              <a:rPr lang="zh-CN" altLang="en-US" sz="2400" b="1" dirty="0">
                <a:latin typeface="宋体" panose="02010600030101010101" pitchFamily="2" charset="-122"/>
                <a:cs typeface="宋体" panose="02010600030101010101" pitchFamily="2" charset="-122"/>
                <a:sym typeface="+mn-ea"/>
              </a:rPr>
              <a:t>）两位两通触点换向阀；</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cs typeface="宋体" panose="02010600030101010101" pitchFamily="2" charset="-122"/>
                <a:sym typeface="+mn-ea"/>
              </a:rPr>
              <a:t>）两位两通触点换向阀；</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4</a:t>
            </a:r>
            <a:r>
              <a:rPr lang="zh-CN" altLang="en-US" sz="2400" b="1" dirty="0">
                <a:latin typeface="宋体" panose="02010600030101010101" pitchFamily="2" charset="-122"/>
                <a:cs typeface="宋体" panose="02010600030101010101" pitchFamily="2" charset="-122"/>
                <a:sym typeface="+mn-ea"/>
              </a:rPr>
              <a:t>）液控单向阀； </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5</a:t>
            </a:r>
            <a:r>
              <a:rPr lang="zh-CN" altLang="en-US" sz="2400" b="1" dirty="0">
                <a:latin typeface="宋体" panose="02010600030101010101" pitchFamily="2" charset="-122"/>
                <a:cs typeface="宋体" panose="02010600030101010101" pitchFamily="2" charset="-122"/>
                <a:sym typeface="+mn-ea"/>
              </a:rPr>
              <a:t>）两位四通手动换向阀；</a:t>
            </a:r>
            <a:r>
              <a:rPr lang="zh-CN" sz="2400" b="1" dirty="0">
                <a:latin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cs typeface="宋体" panose="02010600030101010101" pitchFamily="2" charset="-122"/>
                <a:sym typeface="+mn-ea"/>
              </a:rPr>
              <a:t>6</a:t>
            </a:r>
            <a:r>
              <a:rPr lang="zh-CN" altLang="en-US" sz="2400" b="1" dirty="0">
                <a:latin typeface="宋体" panose="02010600030101010101" pitchFamily="2" charset="-122"/>
                <a:cs typeface="宋体" panose="02010600030101010101" pitchFamily="2" charset="-122"/>
                <a:sym typeface="+mn-ea"/>
              </a:rPr>
              <a:t>）三位五通电磁换向阀。</a:t>
            </a:r>
          </a:p>
          <a:p>
            <a:pPr algn="ctr" eaLnBrk="1" hangingPunct="1">
              <a:buFont typeface="Wingdings" panose="05000000000000000000" pitchFamily="2" charset="2"/>
              <a:buNone/>
            </a:pPr>
            <a:endParaRPr lang="zh-CN" altLang="en-US" sz="2400" b="1" dirty="0">
              <a:solidFill>
                <a:srgbClr val="C00000"/>
              </a:solidFill>
              <a:latin typeface="宋体" panose="02010600030101010101" pitchFamily="2" charset="-122"/>
              <a:cs typeface="宋体" panose="02010600030101010101" pitchFamily="2" charset="-122"/>
              <a:sym typeface="+mn-ea"/>
            </a:endParaRPr>
          </a:p>
        </p:txBody>
      </p:sp>
      <p:pic>
        <p:nvPicPr>
          <p:cNvPr id="7" name="图片 6" descr="09384971254b59b316542a7cea96ba5a"/>
          <p:cNvPicPr>
            <a:picLocks noChangeAspect="1"/>
          </p:cNvPicPr>
          <p:nvPr/>
        </p:nvPicPr>
        <p:blipFill>
          <a:blip r:embed="rId4" cstate="print"/>
          <a:srcRect l="5488" t="5707" r="12805"/>
          <a:stretch>
            <a:fillRect/>
          </a:stretch>
        </p:blipFill>
        <p:spPr>
          <a:xfrm>
            <a:off x="636693" y="1093377"/>
            <a:ext cx="723749" cy="1071022"/>
          </a:xfrm>
          <a:prstGeom prst="rect">
            <a:avLst/>
          </a:prstGeom>
        </p:spPr>
      </p:pic>
      <p:pic>
        <p:nvPicPr>
          <p:cNvPr id="9" name="图片 8" descr="页脚"/>
          <p:cNvPicPr>
            <a:picLocks noChangeAspect="1"/>
          </p:cNvPicPr>
          <p:nvPr/>
        </p:nvPicPr>
        <p:blipFill>
          <a:blip r:embed="rId5"/>
          <a:srcRect l="7567" r="2701"/>
          <a:stretch>
            <a:fillRect/>
          </a:stretch>
        </p:blipFill>
        <p:spPr>
          <a:xfrm>
            <a:off x="-12379" y="6088461"/>
            <a:ext cx="9170030" cy="976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27355" y="607060"/>
            <a:ext cx="8473440" cy="575183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04030" y="6590030"/>
            <a:ext cx="537845" cy="365125"/>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119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18235" y="607060"/>
            <a:ext cx="6910705" cy="612394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endParaRPr>
          </a:p>
          <a:p>
            <a:pPr algn="just">
              <a:lnSpc>
                <a:spcPct val="150000"/>
              </a:lnSpc>
              <a:buFont typeface="Wingdings" panose="05000000000000000000" pitchFamily="2" charset="2"/>
              <a:buNone/>
            </a:pPr>
            <a:r>
              <a:rPr lang="zh-CN" altLang="en-US" sz="2400" b="1" dirty="0">
                <a:solidFill>
                  <a:srgbClr val="C00000"/>
                </a:solidFill>
                <a:sym typeface="+mn-ea"/>
              </a:rPr>
              <a:t>画出下列各种名称的方向阀的图形符号：</a:t>
            </a:r>
          </a:p>
          <a:p>
            <a:pPr marL="514350" indent="-514350" algn="just">
              <a:lnSpc>
                <a:spcPct val="150000"/>
              </a:lnSpc>
              <a:buFont typeface="+mj-lt"/>
              <a:buAutoNum type="arabicPeriod"/>
            </a:pPr>
            <a:r>
              <a:rPr lang="zh-CN" altLang="en-US" sz="2400" b="1" dirty="0">
                <a:solidFill>
                  <a:srgbClr val="C00000"/>
                </a:solidFill>
                <a:sym typeface="+mn-ea"/>
              </a:rPr>
              <a:t>二位四通电磁换向阀</a:t>
            </a:r>
          </a:p>
          <a:p>
            <a:pPr marL="514350" indent="-514350" algn="just">
              <a:lnSpc>
                <a:spcPct val="150000"/>
              </a:lnSpc>
              <a:buFont typeface="+mj-lt"/>
              <a:buAutoNum type="arabicPeriod"/>
            </a:pPr>
            <a:r>
              <a:rPr lang="zh-CN" altLang="en-US" sz="2400" b="1" dirty="0">
                <a:solidFill>
                  <a:srgbClr val="C00000"/>
                </a:solidFill>
                <a:sym typeface="+mn-ea"/>
              </a:rPr>
              <a:t>二位三通电磁换向阀</a:t>
            </a:r>
          </a:p>
          <a:p>
            <a:pPr marL="514350" indent="-514350" algn="just">
              <a:lnSpc>
                <a:spcPct val="150000"/>
              </a:lnSpc>
              <a:buFont typeface="+mj-lt"/>
              <a:buAutoNum type="arabicPeriod"/>
            </a:pPr>
            <a:r>
              <a:rPr lang="zh-CN" altLang="en-US" sz="2400" b="1" dirty="0">
                <a:solidFill>
                  <a:srgbClr val="C00000"/>
                </a:solidFill>
                <a:sym typeface="+mn-ea"/>
              </a:rPr>
              <a:t>三位四通P型电磁换向阀</a:t>
            </a:r>
          </a:p>
          <a:p>
            <a:pPr marL="514350" indent="-514350" algn="just">
              <a:lnSpc>
                <a:spcPct val="150000"/>
              </a:lnSpc>
              <a:buFont typeface="+mj-lt"/>
              <a:buAutoNum type="arabicPeriod"/>
            </a:pPr>
            <a:r>
              <a:rPr lang="zh-CN" altLang="en-US" sz="2400" b="1" dirty="0">
                <a:solidFill>
                  <a:srgbClr val="C00000"/>
                </a:solidFill>
                <a:sym typeface="+mn-ea"/>
              </a:rPr>
              <a:t>位四通M型电磁换向阀</a:t>
            </a:r>
          </a:p>
          <a:p>
            <a:pPr marL="514350" indent="-514350" algn="just">
              <a:lnSpc>
                <a:spcPct val="150000"/>
              </a:lnSpc>
              <a:buFont typeface="+mj-lt"/>
              <a:buAutoNum type="arabicPeriod"/>
            </a:pPr>
            <a:r>
              <a:rPr lang="zh-CN" altLang="en-US" sz="2400" b="1" dirty="0">
                <a:solidFill>
                  <a:srgbClr val="C00000"/>
                </a:solidFill>
                <a:sym typeface="+mn-ea"/>
              </a:rPr>
              <a:t>三位四通O型电磁换向阀</a:t>
            </a:r>
          </a:p>
          <a:p>
            <a:pPr marL="514350" indent="-514350" algn="just">
              <a:lnSpc>
                <a:spcPct val="150000"/>
              </a:lnSpc>
              <a:buFont typeface="+mj-lt"/>
              <a:buAutoNum type="arabicPeriod"/>
            </a:pPr>
            <a:r>
              <a:rPr lang="zh-CN" altLang="en-US" sz="2400" b="1" dirty="0">
                <a:solidFill>
                  <a:srgbClr val="C00000"/>
                </a:solidFill>
                <a:sym typeface="+mn-ea"/>
              </a:rPr>
              <a:t>双向液压锁</a:t>
            </a:r>
          </a:p>
          <a:p>
            <a:pPr marL="514350" indent="-514350" algn="just">
              <a:lnSpc>
                <a:spcPct val="150000"/>
              </a:lnSpc>
              <a:buFont typeface="Wingdings" panose="05000000000000000000" pitchFamily="2" charset="2"/>
              <a:buNone/>
            </a:pPr>
            <a:endParaRPr lang="zh-CN" altLang="en-US" sz="2400" b="1" dirty="0">
              <a:solidFill>
                <a:srgbClr val="C00000"/>
              </a:solidFill>
              <a:sym typeface="+mn-ea"/>
            </a:endParaRPr>
          </a:p>
        </p:txBody>
      </p:sp>
      <p:pic>
        <p:nvPicPr>
          <p:cNvPr id="7" name="图片 6" descr="09384971254b59b316542a7cea96ba5a"/>
          <p:cNvPicPr>
            <a:picLocks noChangeAspect="1"/>
          </p:cNvPicPr>
          <p:nvPr/>
        </p:nvPicPr>
        <p:blipFill>
          <a:blip r:embed="rId4" cstate="print"/>
          <a:srcRect l="5488" t="5707" r="12805"/>
          <a:stretch>
            <a:fillRect/>
          </a:stretch>
        </p:blipFill>
        <p:spPr>
          <a:xfrm>
            <a:off x="735118" y="707932"/>
            <a:ext cx="723749" cy="1071022"/>
          </a:xfrm>
          <a:prstGeom prst="rect">
            <a:avLst/>
          </a:prstGeom>
        </p:spPr>
      </p:pic>
      <p:pic>
        <p:nvPicPr>
          <p:cNvPr id="4" name="图片 3" descr="页脚"/>
          <p:cNvPicPr>
            <a:picLocks noChangeAspect="1"/>
          </p:cNvPicPr>
          <p:nvPr/>
        </p:nvPicPr>
        <p:blipFill>
          <a:blip r:embed="rId5"/>
          <a:srcRect l="7567" r="2701"/>
          <a:stretch>
            <a:fillRect/>
          </a:stretch>
        </p:blipFill>
        <p:spPr>
          <a:xfrm>
            <a:off x="-12379" y="6088461"/>
            <a:ext cx="9170030" cy="976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71170" y="1403350"/>
            <a:ext cx="5066030" cy="48926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635635" y="668020"/>
            <a:ext cx="53543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二、卸荷回路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636905" y="1475105"/>
            <a:ext cx="4506595" cy="468566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流量卸荷：</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algn="just">
              <a:lnSpc>
                <a:spcPct val="150000"/>
              </a:lnSpc>
              <a:spcBef>
                <a:spcPts val="0"/>
              </a:spcBef>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用限压式变量泵的卸载回路</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algn="just">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该回路为</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零流量卸载</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a:t>
            </a:r>
          </a:p>
          <a:p>
            <a:pPr marL="0" algn="just">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当泵的压力升高到</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泵的极限压力值</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（由压力调节螺钉调定的极限值）时，泵的流量减小到只补充缸或阀的泄漏，回路实现保压卸载。</a:t>
            </a: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306570" y="6604635"/>
            <a:ext cx="40386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7412" name="Picture 5"/>
          <p:cNvPicPr>
            <a:picLocks noChangeAspect="1"/>
          </p:cNvPicPr>
          <p:nvPr/>
        </p:nvPicPr>
        <p:blipFill>
          <a:blip r:embed="rId5">
            <a:clrChange>
              <a:clrFrom>
                <a:srgbClr val="FFFFFF">
                  <a:alpha val="100000"/>
                </a:srgbClr>
              </a:clrFrom>
              <a:clrTo>
                <a:srgbClr val="FFFFFF">
                  <a:alpha val="100000"/>
                  <a:alpha val="0"/>
                </a:srgbClr>
              </a:clrTo>
            </a:clrChange>
          </a:blip>
          <a:srcRect l="51825" t="-227" r="25439" b="20888"/>
          <a:stretch>
            <a:fillRect/>
          </a:stretch>
        </p:blipFill>
        <p:spPr>
          <a:xfrm>
            <a:off x="5646420" y="1276350"/>
            <a:ext cx="3300095" cy="509079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11275"/>
            <a:ext cx="8583295" cy="12852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64452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三、减压回路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353820"/>
            <a:ext cx="8482965" cy="1200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当系统压力需要低于主油路压力时，需要该油路。</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用途</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用在机床的夹紧、定位、润滑及控制油路中。</a:t>
            </a:r>
          </a:p>
        </p:txBody>
      </p:sp>
      <p:sp>
        <p:nvSpPr>
          <p:cNvPr id="11" name="灯片编号占位符 3"/>
          <p:cNvSpPr txBox="1">
            <a:spLocks noGrp="1"/>
          </p:cNvSpPr>
          <p:nvPr/>
        </p:nvSpPr>
        <p:spPr>
          <a:xfrm>
            <a:off x="4207510" y="6604635"/>
            <a:ext cx="502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圆角矩形 3"/>
          <p:cNvSpPr/>
          <p:nvPr/>
        </p:nvSpPr>
        <p:spPr>
          <a:xfrm>
            <a:off x="174625" y="2724150"/>
            <a:ext cx="4632960" cy="350139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46" name="Rectangle 6"/>
          <p:cNvSpPr/>
          <p:nvPr/>
        </p:nvSpPr>
        <p:spPr>
          <a:xfrm>
            <a:off x="395288" y="2874963"/>
            <a:ext cx="4191000" cy="3415030"/>
          </a:xfrm>
          <a:prstGeom prst="rect">
            <a:avLst/>
          </a:prstGeom>
          <a:noFill/>
          <a:ln w="9525">
            <a:noFill/>
          </a:ln>
        </p:spPr>
        <p:txBody>
          <a:bodyPr>
            <a:spAutoFit/>
          </a:bodyPr>
          <a:lstStyle/>
          <a:p>
            <a:pPr marL="342900" indent="-342900" algn="just">
              <a:lnSpc>
                <a:spcPct val="150000"/>
              </a:lnSpc>
              <a:buClr>
                <a:schemeClr val="accent2"/>
              </a:buClr>
              <a:buSzPct val="150000"/>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rPr>
              <a:t>单级减压回路</a:t>
            </a:r>
          </a:p>
          <a:p>
            <a:pPr algn="just">
              <a:lnSpc>
                <a:spcPct val="150000"/>
              </a:lnSpc>
              <a:buClr>
                <a:schemeClr val="accent2"/>
              </a:buClr>
              <a:buSzPct val="150000"/>
              <a:buFont typeface="Arial" panose="020B0604020202020204" pitchFamily="34" charset="0"/>
            </a:pPr>
            <a:r>
              <a:rPr lang="zh-CN" altLang="en-US" sz="2400" b="1" dirty="0">
                <a:latin typeface="宋体" panose="02010600030101010101" pitchFamily="2" charset="-122"/>
                <a:cs typeface="宋体" panose="02010600030101010101" pitchFamily="2" charset="-122"/>
              </a:rPr>
              <a:t>  在需要低压的支路上串联定值减压阀。</a:t>
            </a:r>
          </a:p>
          <a:p>
            <a:pPr algn="just">
              <a:lnSpc>
                <a:spcPct val="150000"/>
              </a:lnSpc>
              <a:buClr>
                <a:schemeClr val="accent2"/>
              </a:buClr>
              <a:buSzPct val="150000"/>
              <a:buFont typeface="Arial" panose="020B0604020202020204" pitchFamily="34" charset="0"/>
            </a:pPr>
            <a:r>
              <a:rPr lang="zh-CN" altLang="en-US" sz="2400" b="1" dirty="0">
                <a:latin typeface="宋体" panose="02010600030101010101" pitchFamily="2" charset="-122"/>
                <a:cs typeface="宋体" panose="02010600030101010101" pitchFamily="2" charset="-122"/>
              </a:rPr>
              <a:t>  单向阀</a:t>
            </a:r>
            <a:r>
              <a:rPr lang="en-US" altLang="zh-CN" sz="2400" b="1" dirty="0">
                <a:latin typeface="宋体" panose="02010600030101010101" pitchFamily="2" charset="-122"/>
                <a:cs typeface="宋体" panose="02010600030101010101" pitchFamily="2" charset="-122"/>
              </a:rPr>
              <a:t>3</a:t>
            </a:r>
            <a:r>
              <a:rPr lang="zh-CN" altLang="en-US" sz="2400" b="1" dirty="0">
                <a:latin typeface="宋体" panose="02010600030101010101" pitchFamily="2" charset="-122"/>
                <a:cs typeface="宋体" panose="02010600030101010101" pitchFamily="2" charset="-122"/>
              </a:rPr>
              <a:t>用来防止主油路压力低于缸</a:t>
            </a:r>
            <a:r>
              <a:rPr lang="en-US" altLang="zh-CN" sz="2400" b="1" dirty="0">
                <a:latin typeface="宋体" panose="02010600030101010101" pitchFamily="2" charset="-122"/>
                <a:cs typeface="宋体" panose="02010600030101010101" pitchFamily="2" charset="-122"/>
              </a:rPr>
              <a:t>4</a:t>
            </a:r>
            <a:r>
              <a:rPr lang="zh-CN" altLang="en-US" sz="2400" b="1" dirty="0">
                <a:latin typeface="宋体" panose="02010600030101010101" pitchFamily="2" charset="-122"/>
                <a:cs typeface="宋体" panose="02010600030101010101" pitchFamily="2" charset="-122"/>
              </a:rPr>
              <a:t>的压力时，主油路压力对缸</a:t>
            </a:r>
            <a:r>
              <a:rPr lang="en-US" altLang="zh-CN" sz="2400" b="1" dirty="0">
                <a:latin typeface="宋体" panose="02010600030101010101" pitchFamily="2" charset="-122"/>
                <a:cs typeface="宋体" panose="02010600030101010101" pitchFamily="2" charset="-122"/>
              </a:rPr>
              <a:t>4</a:t>
            </a:r>
            <a:r>
              <a:rPr lang="zh-CN" altLang="en-US" sz="2400" b="1" dirty="0">
                <a:latin typeface="宋体" panose="02010600030101010101" pitchFamily="2" charset="-122"/>
                <a:cs typeface="宋体" panose="02010600030101010101" pitchFamily="2" charset="-122"/>
              </a:rPr>
              <a:t>的干扰。</a:t>
            </a:r>
          </a:p>
        </p:txBody>
      </p:sp>
      <p:pic>
        <p:nvPicPr>
          <p:cNvPr id="18438" name="Picture 9"/>
          <p:cNvPicPr>
            <a:picLocks noChangeAspect="1"/>
          </p:cNvPicPr>
          <p:nvPr/>
        </p:nvPicPr>
        <p:blipFill>
          <a:blip r:embed="rId4">
            <a:clrChange>
              <a:clrFrom>
                <a:srgbClr val="FFFFFF">
                  <a:alpha val="100000"/>
                </a:srgbClr>
              </a:clrFrom>
              <a:clrTo>
                <a:srgbClr val="FFFFFF">
                  <a:alpha val="100000"/>
                  <a:alpha val="0"/>
                </a:srgbClr>
              </a:clrTo>
            </a:clrChange>
          </a:blip>
          <a:srcRect r="49149" b="22723"/>
          <a:stretch>
            <a:fillRect/>
          </a:stretch>
        </p:blipFill>
        <p:spPr>
          <a:xfrm>
            <a:off x="4822508" y="2724150"/>
            <a:ext cx="4321175" cy="3217863"/>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barn(outHorizontal)">
                                      <p:cBhvr>
                                        <p:cTn id="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11275"/>
            <a:ext cx="8709660" cy="12852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64452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三、减压回路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353820"/>
            <a:ext cx="8609330" cy="1200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spcBef>
                <a:spcPct val="0"/>
              </a:spcBef>
              <a:buClr>
                <a:schemeClr val="accent2"/>
              </a:buClr>
              <a:buSzPct val="150000"/>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二级减压回路</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有两个控制压力。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spcBef>
                <a:spcPct val="0"/>
              </a:spcBef>
              <a:buClr>
                <a:schemeClr val="accent2"/>
              </a:buClr>
              <a:buSzPct val="15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在先导型减压阀遥控口，接入远程调压阀和二位二通电磁阀。</a:t>
            </a:r>
          </a:p>
        </p:txBody>
      </p:sp>
      <p:sp>
        <p:nvSpPr>
          <p:cNvPr id="11" name="灯片编号占位符 3"/>
          <p:cNvSpPr txBox="1">
            <a:spLocks noGrp="1"/>
          </p:cNvSpPr>
          <p:nvPr/>
        </p:nvSpPr>
        <p:spPr>
          <a:xfrm>
            <a:off x="4291965" y="6604635"/>
            <a:ext cx="4184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9460" name="Picture 8"/>
          <p:cNvPicPr>
            <a:picLocks noChangeAspect="1"/>
          </p:cNvPicPr>
          <p:nvPr/>
        </p:nvPicPr>
        <p:blipFill>
          <a:blip r:embed="rId4">
            <a:clrChange>
              <a:clrFrom>
                <a:srgbClr val="FFFFFF">
                  <a:alpha val="100000"/>
                </a:srgbClr>
              </a:clrFrom>
              <a:clrTo>
                <a:srgbClr val="FFFFFF">
                  <a:alpha val="100000"/>
                  <a:alpha val="0"/>
                </a:srgbClr>
              </a:clrTo>
            </a:clrChange>
          </a:blip>
          <a:srcRect l="49962" r="240" b="21445"/>
          <a:stretch>
            <a:fillRect/>
          </a:stretch>
        </p:blipFill>
        <p:spPr>
          <a:xfrm>
            <a:off x="179388" y="2875280"/>
            <a:ext cx="3960812" cy="3059113"/>
          </a:xfrm>
          <a:prstGeom prst="rect">
            <a:avLst/>
          </a:prstGeom>
          <a:noFill/>
          <a:ln w="9525">
            <a:noFill/>
          </a:ln>
        </p:spPr>
      </p:pic>
      <p:pic>
        <p:nvPicPr>
          <p:cNvPr id="19461" name="Picture 10"/>
          <p:cNvPicPr>
            <a:picLocks noChangeAspect="1"/>
          </p:cNvPicPr>
          <p:nvPr/>
        </p:nvPicPr>
        <p:blipFill>
          <a:blip r:embed="rId5">
            <a:clrChange>
              <a:clrFrom>
                <a:srgbClr val="FDFEF9">
                  <a:alpha val="100000"/>
                </a:srgbClr>
              </a:clrFrom>
              <a:clrTo>
                <a:srgbClr val="FDFEF9">
                  <a:alpha val="100000"/>
                  <a:alpha val="0"/>
                </a:srgbClr>
              </a:clrTo>
            </a:clrChange>
          </a:blip>
          <a:srcRect l="3407" r="5687" b="17639"/>
          <a:stretch>
            <a:fillRect/>
          </a:stretch>
        </p:blipFill>
        <p:spPr>
          <a:xfrm>
            <a:off x="4140200" y="2553970"/>
            <a:ext cx="4968875" cy="4097338"/>
          </a:xfrm>
          <a:prstGeom prst="rect">
            <a:avLst/>
          </a:prstGeom>
          <a:noFill/>
          <a:ln w="9525">
            <a:noFill/>
          </a:ln>
        </p:spPr>
      </p:pic>
      <p:pic>
        <p:nvPicPr>
          <p:cNvPr id="3" name="图片 2" descr="页脚"/>
          <p:cNvPicPr>
            <a:picLocks noChangeAspect="1"/>
          </p:cNvPicPr>
          <p:nvPr/>
        </p:nvPicPr>
        <p:blipFill>
          <a:blip r:embed="rId6"/>
          <a:srcRect l="7567" r="2701"/>
          <a:stretch>
            <a:fillRect/>
          </a:stretch>
        </p:blipFill>
        <p:spPr>
          <a:xfrm>
            <a:off x="-13335" y="6089015"/>
            <a:ext cx="9171940" cy="9766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2410" y="1252855"/>
            <a:ext cx="6257925" cy="22879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4452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四、增压回路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20540" y="6604635"/>
            <a:ext cx="38989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483" name="Rectangle 3"/>
          <p:cNvSpPr>
            <a:spLocks noGrp="1"/>
          </p:cNvSpPr>
          <p:nvPr/>
        </p:nvSpPr>
        <p:spPr>
          <a:xfrm>
            <a:off x="232410" y="1252855"/>
            <a:ext cx="6129655" cy="21717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buClrTx/>
              <a:buSzTx/>
              <a:buFont typeface="Arial" panose="020B0604020202020204" pitchFamily="34" charset="0"/>
            </a:pPr>
            <a:r>
              <a:rPr lang="zh-CN" altLang="en-US" sz="2000" b="1" dirty="0">
                <a:latin typeface="宋体" panose="02010600030101010101" pitchFamily="2" charset="-122"/>
                <a:ea typeface="宋体" panose="02010600030101010101" pitchFamily="2" charset="-122"/>
                <a:cs typeface="宋体" panose="02010600030101010101" pitchFamily="2" charset="-122"/>
              </a:rPr>
              <a:t>作用</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使系统的局部支路获得比系统压力高而且流量不大的油液供应。</a:t>
            </a:r>
          </a:p>
          <a:p>
            <a:pPr algn="just" eaLnBrk="1" hangingPunct="1">
              <a:lnSpc>
                <a:spcPct val="130000"/>
              </a:lnSpc>
              <a:buClrTx/>
              <a:buSzTx/>
              <a:buFont typeface="Arial" panose="020B0604020202020204" pitchFamily="34" charset="0"/>
            </a:pPr>
            <a:r>
              <a:rPr lang="zh-CN" altLang="en-US" sz="2000" b="1" dirty="0">
                <a:latin typeface="宋体" panose="02010600030101010101" pitchFamily="2" charset="-122"/>
                <a:ea typeface="宋体" panose="02010600030101010101" pitchFamily="2" charset="-122"/>
                <a:cs typeface="宋体" panose="02010600030101010101" pitchFamily="2" charset="-122"/>
              </a:rPr>
              <a:t>实现压力放大的元件</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主要是增压器，</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其增压比为增压器大小活塞的面积比。</a:t>
            </a:r>
            <a:r>
              <a:rPr lang="zh-CN" altLang="en-US" sz="2000" b="1" dirty="0">
                <a:latin typeface="宋体" panose="02010600030101010101" pitchFamily="2" charset="-122"/>
                <a:ea typeface="宋体" panose="02010600030101010101" pitchFamily="2" charset="-122"/>
                <a:cs typeface="宋体" panose="02010600030101010101" pitchFamily="2" charset="-122"/>
              </a:rPr>
              <a:t>注意：压力放大是在降低有效流量的前提下得到的。</a:t>
            </a:r>
          </a:p>
        </p:txBody>
      </p:sp>
      <p:pic>
        <p:nvPicPr>
          <p:cNvPr id="20487" name="Picture 8"/>
          <p:cNvPicPr>
            <a:picLocks noChangeAspect="1"/>
          </p:cNvPicPr>
          <p:nvPr/>
        </p:nvPicPr>
        <p:blipFill>
          <a:blip r:embed="rId4">
            <a:clrChange>
              <a:clrFrom>
                <a:srgbClr val="FFFFFF">
                  <a:alpha val="100000"/>
                </a:srgbClr>
              </a:clrFrom>
              <a:clrTo>
                <a:srgbClr val="FFFFFF">
                  <a:alpha val="100000"/>
                  <a:alpha val="0"/>
                </a:srgbClr>
              </a:clrTo>
            </a:clrChange>
          </a:blip>
          <a:srcRect l="-1254" t="7198" r="62024" b="15680"/>
          <a:stretch>
            <a:fillRect/>
          </a:stretch>
        </p:blipFill>
        <p:spPr>
          <a:xfrm>
            <a:off x="6362700" y="476250"/>
            <a:ext cx="2781300" cy="3184525"/>
          </a:xfrm>
          <a:prstGeom prst="rect">
            <a:avLst/>
          </a:prstGeom>
          <a:noFill/>
          <a:ln w="9525">
            <a:noFill/>
          </a:ln>
        </p:spPr>
      </p:pic>
      <p:sp>
        <p:nvSpPr>
          <p:cNvPr id="2" name="圆角矩形 3"/>
          <p:cNvSpPr/>
          <p:nvPr/>
        </p:nvSpPr>
        <p:spPr>
          <a:xfrm>
            <a:off x="4529455" y="3766185"/>
            <a:ext cx="4479925" cy="27336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1271" name="Rectangle 7"/>
          <p:cNvSpPr/>
          <p:nvPr/>
        </p:nvSpPr>
        <p:spPr>
          <a:xfrm>
            <a:off x="4726940" y="3855085"/>
            <a:ext cx="4103370" cy="2891790"/>
          </a:xfrm>
          <a:prstGeom prst="rect">
            <a:avLst/>
          </a:prstGeom>
          <a:noFill/>
          <a:ln w="9525">
            <a:noFill/>
          </a:ln>
        </p:spPr>
        <p:txBody>
          <a:bodyPr wrap="square">
            <a:spAutoFit/>
          </a:bodyPr>
          <a:lstStyle/>
          <a:p>
            <a:pPr marL="342900" lvl="1" indent="-342900" algn="just">
              <a:lnSpc>
                <a:spcPct val="130000"/>
              </a:lnSpc>
              <a:spcBef>
                <a:spcPts val="0"/>
              </a:spcBef>
              <a:buClr>
                <a:schemeClr val="accent2"/>
              </a:buClr>
              <a:buSzPct val="150000"/>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rPr>
              <a:t>单作用增压器的增压回路         </a:t>
            </a:r>
          </a:p>
          <a:p>
            <a:pPr marL="0" lvl="1" algn="just">
              <a:lnSpc>
                <a:spcPct val="130000"/>
              </a:lnSpc>
              <a:spcBef>
                <a:spcPts val="0"/>
              </a:spcBef>
              <a:buClr>
                <a:schemeClr val="accent2"/>
              </a:buClr>
              <a:buSzPct val="150000"/>
              <a:buFont typeface="Arial" panose="020B0604020202020204" pitchFamily="34" charset="0"/>
            </a:pPr>
            <a:r>
              <a:rPr lang="zh-CN" altLang="en-US" sz="2000" b="1" dirty="0">
                <a:latin typeface="宋体" panose="02010600030101010101" pitchFamily="2" charset="-122"/>
                <a:cs typeface="宋体" panose="02010600030101010101" pitchFamily="2" charset="-122"/>
              </a:rPr>
              <a:t>   适用于单向作用力大、行程小、作业时间短的场合。</a:t>
            </a:r>
            <a:r>
              <a:rPr lang="en-US" altLang="zh-CN" sz="2000" b="1" dirty="0">
                <a:solidFill>
                  <a:srgbClr val="C00000"/>
                </a:solidFill>
                <a:latin typeface="宋体" panose="02010600030101010101" pitchFamily="2" charset="-122"/>
                <a:cs typeface="宋体" panose="02010600030101010101" pitchFamily="2" charset="-122"/>
                <a:sym typeface="+mn-ea"/>
              </a:rPr>
              <a:t>  </a:t>
            </a:r>
          </a:p>
          <a:p>
            <a:pPr marL="342900" lvl="1" indent="-342900" algn="just">
              <a:lnSpc>
                <a:spcPct val="130000"/>
              </a:lnSpc>
              <a:spcBef>
                <a:spcPts val="0"/>
              </a:spcBef>
              <a:buClr>
                <a:schemeClr val="accent2"/>
              </a:buClr>
              <a:buSzPct val="150000"/>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sym typeface="+mn-ea"/>
              </a:rPr>
              <a:t>双作用增压器的增压回路</a:t>
            </a:r>
          </a:p>
          <a:p>
            <a:pPr marL="0" lvl="1" algn="just">
              <a:lnSpc>
                <a:spcPct val="130000"/>
              </a:lnSpc>
              <a:spcBef>
                <a:spcPts val="0"/>
              </a:spcBef>
              <a:buClr>
                <a:schemeClr val="accent2"/>
              </a:buClr>
              <a:buSzPct val="150000"/>
              <a:buFont typeface="Arial" panose="020B0604020202020204" pitchFamily="34" charset="0"/>
            </a:pPr>
            <a:r>
              <a:rPr lang="zh-CN" altLang="en-US" sz="2000" b="1" dirty="0">
                <a:latin typeface="宋体" panose="02010600030101010101" pitchFamily="2" charset="-122"/>
                <a:cs typeface="宋体" panose="02010600030101010101" pitchFamily="2" charset="-122"/>
                <a:sym typeface="+mn-ea"/>
              </a:rPr>
              <a:t>   它能连续输出高压油，适用于增压行程要求较长的场合。</a:t>
            </a:r>
            <a:endParaRPr lang="zh-CN" altLang="en-US" sz="2000" b="1" dirty="0">
              <a:latin typeface="宋体" panose="02010600030101010101" pitchFamily="2" charset="-122"/>
              <a:cs typeface="宋体" panose="02010600030101010101" pitchFamily="2" charset="-122"/>
            </a:endParaRPr>
          </a:p>
          <a:p>
            <a:pPr marL="800100" lvl="1" indent="-342900" algn="just" eaLnBrk="1" hangingPunct="1">
              <a:lnSpc>
                <a:spcPct val="130000"/>
              </a:lnSpc>
              <a:spcBef>
                <a:spcPts val="0"/>
              </a:spcBef>
              <a:buClr>
                <a:schemeClr val="accent2"/>
              </a:buClr>
              <a:buSzPct val="150000"/>
              <a:buChar char="•"/>
            </a:pPr>
            <a:endParaRPr lang="zh-CN" altLang="en-US" sz="2000" b="1" dirty="0">
              <a:latin typeface="宋体" panose="02010600030101010101" pitchFamily="2" charset="-122"/>
              <a:cs typeface="宋体" panose="02010600030101010101" pitchFamily="2" charset="-122"/>
            </a:endParaRPr>
          </a:p>
        </p:txBody>
      </p:sp>
      <p:pic>
        <p:nvPicPr>
          <p:cNvPr id="20488" name="Picture 9"/>
          <p:cNvPicPr>
            <a:picLocks noChangeAspect="1"/>
          </p:cNvPicPr>
          <p:nvPr/>
        </p:nvPicPr>
        <p:blipFill>
          <a:blip r:embed="rId4">
            <a:clrChange>
              <a:clrFrom>
                <a:srgbClr val="FFFFFF">
                  <a:alpha val="100000"/>
                </a:srgbClr>
              </a:clrFrom>
              <a:clrTo>
                <a:srgbClr val="FFFFFF">
                  <a:alpha val="100000"/>
                  <a:alpha val="0"/>
                </a:srgbClr>
              </a:clrTo>
            </a:clrChange>
          </a:blip>
          <a:srcRect l="34514" r="-76" b="16971"/>
          <a:stretch>
            <a:fillRect/>
          </a:stretch>
        </p:blipFill>
        <p:spPr>
          <a:xfrm>
            <a:off x="554355" y="3540760"/>
            <a:ext cx="3862705" cy="3206115"/>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wipe(up)">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5521960" cy="50673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五、平衡回路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537335"/>
            <a:ext cx="5247640" cy="50673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just" defTabSz="914400" rtl="0" eaLnBrk="1" fontAlgn="base" latinLnBrk="0" hangingPunct="1">
              <a:lnSpc>
                <a:spcPct val="140000"/>
              </a:lnSpc>
              <a:spcBef>
                <a:spcPct val="0"/>
              </a:spcBef>
              <a:spcAft>
                <a:spcPct val="0"/>
              </a:spcAft>
              <a:buClrTx/>
              <a:buSzTx/>
              <a:defRPr/>
            </a:pPr>
            <a:r>
              <a:rPr lang="zh-CN" altLang="en-US" sz="2000" b="1" dirty="0">
                <a:solidFill>
                  <a:srgbClr val="C00000"/>
                </a:solidFill>
                <a:effectLst/>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000" b="1" dirty="0">
                <a:solidFill>
                  <a:srgbClr val="C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使立式液压缸的回油路保持一定背压，以防止运动部件在悬空停止期间因自重而自行下落，或下行运动时因自重超速失控。</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a:p>
            <a:pPr marL="342900" marR="0" lvl="1" indent="-342900" algn="just" defTabSz="914400" rtl="0" eaLnBrk="1" fontAlgn="base" latinLnBrk="0" hangingPunct="1">
              <a:lnSpc>
                <a:spcPct val="140000"/>
              </a:lnSpc>
              <a:spcBef>
                <a:spcPct val="0"/>
              </a:spcBef>
              <a:spcAft>
                <a:spcPct val="0"/>
              </a:spcAft>
              <a:buClrTx/>
              <a:buSzTx/>
              <a:buFont typeface="Arial" panose="020B0604020202020204" pitchFamily="34" charset="0"/>
              <a:buChar char="•"/>
              <a:defRPr/>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采用单向顺序阀的平衡回路</a:t>
            </a:r>
          </a:p>
          <a:p>
            <a:pPr marL="0" marR="0" lvl="1" indent="0" algn="just" defTabSz="914400" rtl="0" eaLnBrk="1" fontAlgn="base" latinLnBrk="0" hangingPunct="1">
              <a:lnSpc>
                <a:spcPct val="140000"/>
              </a:lnSpc>
              <a:spcBef>
                <a:spcPct val="0"/>
              </a:spcBef>
              <a:spcAft>
                <a:spcPct val="0"/>
              </a:spcAft>
              <a:buClrTx/>
              <a:buSzTx/>
              <a:buFontTx/>
              <a:buNone/>
              <a:defRP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顺序阀压力调定后，若工作负载变小，系统功率损失将增大。</a:t>
            </a:r>
          </a:p>
          <a:p>
            <a:pPr marL="0" marR="0" lvl="1" indent="0" algn="just" defTabSz="914400" rtl="0" eaLnBrk="1" fontAlgn="base" latinLnBrk="0" hangingPunct="1">
              <a:lnSpc>
                <a:spcPct val="140000"/>
              </a:lnSpc>
              <a:spcBef>
                <a:spcPct val="0"/>
              </a:spcBef>
              <a:spcAft>
                <a:spcPct val="0"/>
              </a:spcAft>
              <a:buClrTx/>
              <a:buSzTx/>
              <a:buFontTx/>
              <a:buNone/>
              <a:defRP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由于滑阀结构的顺序阀和换向阀存在泄漏，活塞不可能长时间停在任意位置。</a:t>
            </a:r>
          </a:p>
          <a:p>
            <a:pPr marL="0" marR="0" lvl="1" indent="0" algn="just" defTabSz="914400" rtl="0" eaLnBrk="1" fontAlgn="base" latinLnBrk="0" hangingPunct="1">
              <a:lnSpc>
                <a:spcPct val="140000"/>
              </a:lnSpc>
              <a:spcBef>
                <a:spcPct val="0"/>
              </a:spcBef>
              <a:spcAft>
                <a:spcPct val="0"/>
              </a:spcAft>
              <a:buClrTx/>
              <a:buSzTx/>
              <a:buFontTx/>
              <a:buNone/>
              <a:defRP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该回路适用于工作负载固定且活塞闭锁要求不高的场合。</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0" marR="0" lvl="1" indent="0" algn="just" defTabSz="914400" rtl="0" eaLnBrk="1" fontAlgn="base" latinLnBrk="0" hangingPunct="1">
              <a:lnSpc>
                <a:spcPct val="140000"/>
              </a:lnSpc>
              <a:spcBef>
                <a:spcPct val="0"/>
              </a:spcBef>
              <a:spcAft>
                <a:spcPct val="0"/>
              </a:spcAft>
              <a:buClrTx/>
              <a:buSzTx/>
              <a:buFontTx/>
              <a:buNone/>
              <a:defRPr/>
            </a:pPr>
            <a:endParaRPr lang="zh-CN" altLang="en-US" sz="2000" b="1" dirty="0">
              <a:solidFill>
                <a:srgbClr val="C00000"/>
              </a:solidFill>
            </a:endParaRPr>
          </a:p>
          <a:p>
            <a:pPr marL="0" marR="0" lvl="0" indent="0" algn="just" defTabSz="914400" rtl="0" eaLnBrk="1" fontAlgn="base" latinLnBrk="0" hangingPunct="1">
              <a:lnSpc>
                <a:spcPct val="140000"/>
              </a:lnSpc>
              <a:spcBef>
                <a:spcPct val="0"/>
              </a:spcBef>
              <a:spcAft>
                <a:spcPct val="0"/>
              </a:spcAft>
              <a:buClrTx/>
              <a:buSzTx/>
              <a:buFontTx/>
              <a:buNone/>
              <a:defRPr/>
            </a:pPr>
            <a:endParaRPr lang="zh-CN" altLang="en-US" sz="2000" b="1" i="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1510" name="Picture 6"/>
          <p:cNvPicPr>
            <a:picLocks noChangeAspect="1"/>
          </p:cNvPicPr>
          <p:nvPr/>
        </p:nvPicPr>
        <p:blipFill>
          <a:blip r:embed="rId4">
            <a:clrChange>
              <a:clrFrom>
                <a:srgbClr val="FFFFFF">
                  <a:alpha val="100000"/>
                </a:srgbClr>
              </a:clrFrom>
              <a:clrTo>
                <a:srgbClr val="FFFFFF">
                  <a:alpha val="100000"/>
                  <a:alpha val="0"/>
                </a:srgbClr>
              </a:clrTo>
            </a:clrChange>
          </a:blip>
          <a:srcRect r="66559" b="17259"/>
          <a:stretch>
            <a:fillRect/>
          </a:stretch>
        </p:blipFill>
        <p:spPr>
          <a:xfrm>
            <a:off x="5753735" y="1308735"/>
            <a:ext cx="3249930" cy="5137150"/>
          </a:xfrm>
          <a:prstGeom prst="rect">
            <a:avLst/>
          </a:prstGeom>
          <a:noFill/>
          <a:ln w="9525">
            <a:noFill/>
          </a:ln>
        </p:spPr>
      </p:pic>
      <p:pic>
        <p:nvPicPr>
          <p:cNvPr id="2" name="图片 1" descr="页脚"/>
          <p:cNvPicPr>
            <a:picLocks noChangeAspect="1"/>
          </p:cNvPicPr>
          <p:nvPr/>
        </p:nvPicPr>
        <p:blipFill>
          <a:blip r:embed="rId5"/>
          <a:srcRect l="7567" r="2701"/>
          <a:stretch>
            <a:fillRect/>
          </a:stretch>
        </p:blipFill>
        <p:spPr>
          <a:xfrm>
            <a:off x="-13335" y="6089015"/>
            <a:ext cx="9171940" cy="9766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4495165" cy="48272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五、平衡回路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590040"/>
            <a:ext cx="4282440" cy="48558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140000"/>
              </a:lnSpc>
              <a:spcBef>
                <a:spcPct val="0"/>
              </a:spcBef>
              <a:spcAft>
                <a:spcPct val="0"/>
              </a:spcAft>
              <a:buClrTx/>
              <a:buSzTx/>
              <a:defRPr/>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采用液控单向阀的平衡回路</a:t>
            </a:r>
          </a:p>
          <a:p>
            <a:pPr marR="0" lvl="0" algn="l" defTabSz="914400" rtl="0" eaLnBrk="1" fontAlgn="base" latinLnBrk="0" hangingPunct="1">
              <a:lnSpc>
                <a:spcPct val="140000"/>
              </a:lnSpc>
              <a:spcBef>
                <a:spcPct val="0"/>
              </a:spcBef>
              <a:spcAft>
                <a:spcPct val="0"/>
              </a:spcAft>
              <a:buClrTx/>
              <a:buSzTx/>
              <a:defRPr/>
            </a:pP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marR="0" lvl="0" algn="l" defTabSz="914400" rtl="0" eaLnBrk="1" fontAlgn="base" latinLnBrk="0" hangingPunct="1">
              <a:lnSpc>
                <a:spcPct val="140000"/>
              </a:lnSpc>
              <a:spcBef>
                <a:spcPct val="0"/>
              </a:spcBef>
              <a:spcAft>
                <a:spcPct val="0"/>
              </a:spcAft>
              <a:buClrTx/>
              <a:buSzTx/>
              <a:defRPr/>
            </a:pPr>
            <a:r>
              <a:rPr sz="2400" b="1" dirty="0">
                <a:latin typeface="宋体" panose="02010600030101010101" pitchFamily="2" charset="-122"/>
                <a:ea typeface="宋体" panose="02010600030101010101" pitchFamily="2" charset="-122"/>
                <a:cs typeface="宋体" panose="02010600030101010101" pitchFamily="2" charset="-122"/>
                <a:sym typeface="+mn-ea"/>
              </a:rPr>
              <a:t>液控单向阀是锥面密封，故闭锁性能好。</a:t>
            </a:r>
          </a:p>
          <a:p>
            <a:pPr marR="0" lvl="0" algn="l" defTabSz="914400" rtl="0" eaLnBrk="1" fontAlgn="base" latinLnBrk="0" hangingPunct="1">
              <a:lnSpc>
                <a:spcPct val="140000"/>
              </a:lnSpc>
              <a:spcBef>
                <a:spcPct val="0"/>
              </a:spcBef>
              <a:spcAft>
                <a:spcPct val="0"/>
              </a:spcAft>
              <a:buClrTx/>
              <a:buSzTx/>
              <a:defRPr/>
            </a:pPr>
            <a:endParaRPr sz="2400" b="1" dirty="0">
              <a:latin typeface="宋体" panose="02010600030101010101" pitchFamily="2" charset="-122"/>
              <a:ea typeface="宋体" panose="02010600030101010101" pitchFamily="2" charset="-122"/>
              <a:cs typeface="宋体" panose="02010600030101010101" pitchFamily="2" charset="-122"/>
              <a:sym typeface="+mn-ea"/>
            </a:endParaRPr>
          </a:p>
          <a:p>
            <a:pPr marR="0" lvl="0" algn="l" defTabSz="914400" rtl="0" eaLnBrk="1" fontAlgn="base" latinLnBrk="0" hangingPunct="1">
              <a:lnSpc>
                <a:spcPct val="140000"/>
              </a:lnSpc>
              <a:spcBef>
                <a:spcPct val="0"/>
              </a:spcBef>
              <a:spcAft>
                <a:spcPct val="0"/>
              </a:spcAft>
              <a:buClrTx/>
              <a:buSzTx/>
              <a:defRPr/>
            </a:pPr>
            <a:r>
              <a:rPr sz="2400" b="1" dirty="0">
                <a:latin typeface="宋体" panose="02010600030101010101" pitchFamily="2" charset="-122"/>
                <a:ea typeface="宋体" panose="02010600030101010101" pitchFamily="2" charset="-122"/>
                <a:cs typeface="宋体" panose="02010600030101010101" pitchFamily="2" charset="-122"/>
                <a:sym typeface="+mn-ea"/>
              </a:rPr>
              <a:t>回路油路上串联单向节流阀用于保证活塞下行的平稳。</a:t>
            </a:r>
          </a:p>
          <a:p>
            <a:pPr marL="0" marR="0" lvl="0" indent="0" algn="l" defTabSz="914400" rtl="0" eaLnBrk="1" fontAlgn="base" latinLnBrk="0" hangingPunct="1">
              <a:lnSpc>
                <a:spcPct val="140000"/>
              </a:lnSpc>
              <a:spcBef>
                <a:spcPct val="0"/>
              </a:spcBef>
              <a:spcAft>
                <a:spcPct val="0"/>
              </a:spcAft>
              <a:buClrTx/>
              <a:buSzTx/>
              <a:buFontTx/>
              <a:buNone/>
              <a:defRPr/>
            </a:pP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22532" name="Picture 8"/>
          <p:cNvPicPr>
            <a:picLocks noChangeAspect="1"/>
          </p:cNvPicPr>
          <p:nvPr/>
        </p:nvPicPr>
        <p:blipFill>
          <a:blip r:embed="rId5">
            <a:clrChange>
              <a:clrFrom>
                <a:srgbClr val="FFFFFF">
                  <a:alpha val="100000"/>
                </a:srgbClr>
              </a:clrFrom>
              <a:clrTo>
                <a:srgbClr val="FFFFFF">
                  <a:alpha val="100000"/>
                  <a:alpha val="0"/>
                </a:srgbClr>
              </a:clrTo>
            </a:clrChange>
          </a:blip>
          <a:srcRect l="30975" r="29459" b="17259"/>
          <a:stretch>
            <a:fillRect/>
          </a:stretch>
        </p:blipFill>
        <p:spPr>
          <a:xfrm>
            <a:off x="4710113" y="1118235"/>
            <a:ext cx="3952875" cy="53276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4721225" cy="48272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五、平衡回路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477010"/>
            <a:ext cx="4479925" cy="48558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140000"/>
              </a:lnSpc>
              <a:spcBef>
                <a:spcPct val="0"/>
              </a:spcBef>
              <a:spcAft>
                <a:spcPct val="0"/>
              </a:spcAft>
              <a:buClrTx/>
              <a:buSzTx/>
              <a:defRPr/>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采用远控平衡阀的平衡回路</a:t>
            </a:r>
          </a:p>
          <a:p>
            <a:pPr marL="0" marR="0" lvl="0" indent="0" algn="l" defTabSz="914400" rtl="0" eaLnBrk="1" fontAlgn="base" latinLnBrk="0" hangingPunct="1">
              <a:lnSpc>
                <a:spcPct val="140000"/>
              </a:lnSpc>
              <a:spcBef>
                <a:spcPct val="0"/>
              </a:spcBef>
              <a:spcAft>
                <a:spcPct val="0"/>
              </a:spcAft>
              <a:buClrTx/>
              <a:buSzTx/>
              <a:buNone/>
              <a:defRPr/>
            </a:pPr>
            <a:r>
              <a:rPr sz="2400" b="1" dirty="0">
                <a:latin typeface="宋体" panose="02010600030101010101" pitchFamily="2" charset="-122"/>
                <a:ea typeface="宋体" panose="02010600030101010101" pitchFamily="2" charset="-122"/>
                <a:cs typeface="宋体" panose="02010600030101010101" pitchFamily="2" charset="-122"/>
                <a:sym typeface="+mn-ea"/>
              </a:rPr>
              <a:t> </a:t>
            </a:r>
          </a:p>
          <a:p>
            <a:pPr marR="0" lvl="0" algn="l" defTabSz="914400" rtl="0" eaLnBrk="1" fontAlgn="base" latinLnBrk="0" hangingPunct="1">
              <a:lnSpc>
                <a:spcPct val="140000"/>
              </a:lnSpc>
              <a:spcBef>
                <a:spcPct val="0"/>
              </a:spcBef>
              <a:spcAft>
                <a:spcPct val="0"/>
              </a:spcAft>
              <a:buClrTx/>
              <a:buSzTx/>
              <a:defRPr/>
            </a:pPr>
            <a:r>
              <a:rPr sz="2400" b="1" dirty="0" smtClean="0">
                <a:latin typeface="宋体" panose="02010600030101010101" pitchFamily="2" charset="-122"/>
                <a:ea typeface="宋体" panose="02010600030101010101" pitchFamily="2" charset="-122"/>
                <a:cs typeface="宋体" panose="02010600030101010101" pitchFamily="2" charset="-122"/>
                <a:sym typeface="+mn-ea"/>
              </a:rPr>
              <a:t>能自动适应不同负载对背压的要求。</a:t>
            </a: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23556" name="Picture 5"/>
          <p:cNvPicPr>
            <a:picLocks noChangeAspect="1"/>
          </p:cNvPicPr>
          <p:nvPr/>
        </p:nvPicPr>
        <p:blipFill>
          <a:blip r:embed="rId5">
            <a:clrChange>
              <a:clrFrom>
                <a:srgbClr val="FFFFFF">
                  <a:alpha val="100000"/>
                </a:srgbClr>
              </a:clrFrom>
              <a:clrTo>
                <a:srgbClr val="FFFFFF">
                  <a:alpha val="100000"/>
                  <a:alpha val="0"/>
                </a:srgbClr>
              </a:clrTo>
            </a:clrChange>
          </a:blip>
          <a:srcRect l="69174" r="555" b="17259"/>
          <a:stretch>
            <a:fillRect/>
          </a:stretch>
        </p:blipFill>
        <p:spPr>
          <a:xfrm>
            <a:off x="5283200" y="700405"/>
            <a:ext cx="3385820" cy="596392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0630"/>
            <a:ext cx="4827270" cy="53740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2293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六、保压回路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243330"/>
            <a:ext cx="4618990" cy="50488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使系统在油缸不动或因工件变形而产生微小位移的工况下，保持压力稳定不变。</a:t>
            </a:r>
          </a:p>
          <a:p>
            <a:pPr marL="0" indent="0" algn="just" eaLnBrk="1" hangingPunct="1">
              <a:lnSpc>
                <a:spcPct val="130000"/>
              </a:lnSpc>
              <a:buClrTx/>
              <a:buSzTx/>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保压性能有两个指标：</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保压时间、压力稳定性。</a:t>
            </a:r>
          </a:p>
          <a:p>
            <a:pPr algn="just" eaLnBrk="1" hangingPunct="1">
              <a:lnSpc>
                <a:spcPct val="130000"/>
              </a:lnSpc>
              <a:buClrTx/>
              <a:buSzTx/>
              <a:buFont typeface="Wingdings" panose="05000000000000000000" pitchFamily="2" charset="2"/>
              <a:buNone/>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采用液控单向阀的保压回路 </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ClrTx/>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适用于保压时间短、对保压稳定性要求不高的场合。</a:t>
            </a: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24582" name="Picture 8"/>
          <p:cNvPicPr>
            <a:picLocks noChangeAspect="1"/>
          </p:cNvPicPr>
          <p:nvPr/>
        </p:nvPicPr>
        <p:blipFill>
          <a:blip r:embed="rId5">
            <a:clrChange>
              <a:clrFrom>
                <a:srgbClr val="FEFEFC">
                  <a:alpha val="100000"/>
                </a:srgbClr>
              </a:clrFrom>
              <a:clrTo>
                <a:srgbClr val="FEFEFC">
                  <a:alpha val="100000"/>
                  <a:alpha val="0"/>
                </a:srgbClr>
              </a:clrTo>
            </a:clrChange>
          </a:blip>
          <a:srcRect l="-735" t="10179" r="63661" b="19417"/>
          <a:stretch>
            <a:fillRect/>
          </a:stretch>
        </p:blipFill>
        <p:spPr>
          <a:xfrm>
            <a:off x="5059045" y="1379220"/>
            <a:ext cx="3924935" cy="470916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7" name="圆角矩形 3"/>
          <p:cNvSpPr/>
          <p:nvPr/>
        </p:nvSpPr>
        <p:spPr>
          <a:xfrm>
            <a:off x="772160" y="3612515"/>
            <a:ext cx="8140700" cy="2835275"/>
          </a:xfrm>
          <a:prstGeom prst="roundRect">
            <a:avLst>
              <a:gd name="adj" fmla="val 0"/>
            </a:avLst>
          </a:prstGeom>
          <a:solidFill>
            <a:schemeClr val="tx2">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8916" name="圆角矩形 3"/>
          <p:cNvSpPr/>
          <p:nvPr/>
        </p:nvSpPr>
        <p:spPr>
          <a:xfrm>
            <a:off x="-12700" y="713105"/>
            <a:ext cx="7322820" cy="2661920"/>
          </a:xfrm>
          <a:prstGeom prst="roundRect">
            <a:avLst>
              <a:gd name="adj" fmla="val 0"/>
            </a:avLst>
          </a:prstGeom>
          <a:solidFill>
            <a:schemeClr val="accent1">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9218" name="Rectangle 3"/>
          <p:cNvSpPr>
            <a:spLocks noGrp="1"/>
          </p:cNvSpPr>
          <p:nvPr>
            <p:ph idx="1"/>
          </p:nvPr>
        </p:nvSpPr>
        <p:spPr>
          <a:xfrm>
            <a:off x="195580" y="785495"/>
            <a:ext cx="7114540" cy="2418715"/>
          </a:xfrm>
        </p:spPr>
        <p:txBody>
          <a:bodyPr vert="horz" wrap="square" lIns="91440" tIns="45720" rIns="91440" bIns="45720" anchor="t"/>
          <a:lstStyle/>
          <a:p>
            <a:pPr algn="l" eaLnBrk="1" latinLnBrk="0" hangingPunct="1">
              <a:lnSpc>
                <a:spcPct val="125000"/>
              </a:lnSpc>
              <a:spcBef>
                <a:spcPts val="0"/>
              </a:spcBef>
              <a:buClrTx/>
              <a:buSzTx/>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液压基本回路——</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任何液压系统都是由若干个基本回路组成。</a:t>
            </a:r>
          </a:p>
          <a:p>
            <a:pPr eaLnBrk="1" latinLnBrk="0" hangingPunct="1">
              <a:lnSpc>
                <a:spcPct val="125000"/>
              </a:lnSpc>
              <a:spcBef>
                <a:spcPts val="0"/>
              </a:spcBef>
            </a:pPr>
            <a:r>
              <a:rPr sz="2400" b="1" dirty="0">
                <a:latin typeface="宋体" panose="02010600030101010101" pitchFamily="2" charset="-122"/>
                <a:ea typeface="宋体" panose="02010600030101010101" pitchFamily="2" charset="-122"/>
                <a:cs typeface="宋体" panose="02010600030101010101" pitchFamily="2" charset="-122"/>
                <a:sym typeface="+mn-ea"/>
              </a:rPr>
              <a:t>液压基本回路——是指能实现某种规定功能的液压元件组合。</a:t>
            </a:r>
          </a:p>
          <a:p>
            <a:pPr eaLnBrk="1" latinLnBrk="0" hangingPunct="1">
              <a:lnSpc>
                <a:spcPct val="125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基本回路按其在液压系统中的功能可分：</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eaLnBrk="1" hangingPunct="1">
              <a:lnSpc>
                <a:spcPct val="120000"/>
              </a:lnSpc>
              <a:buClrTx/>
              <a:buSzTx/>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eaLnBrk="1" hangingPunct="1">
              <a:lnSpc>
                <a:spcPct val="125000"/>
              </a:lnSpc>
              <a:spcBef>
                <a:spcPts val="0"/>
              </a:spcBef>
              <a:buClrTx/>
              <a:buSzTx/>
            </a:pPr>
            <a:endParaRPr sz="2400" b="1" dirty="0">
              <a:latin typeface="宋体" panose="02010600030101010101" pitchFamily="2" charset="-122"/>
              <a:ea typeface="宋体" panose="02010600030101010101" pitchFamily="2" charset="-122"/>
              <a:cs typeface="宋体" panose="02010600030101010101" pitchFamily="2" charset="-122"/>
            </a:endParaRPr>
          </a:p>
          <a:p>
            <a:pPr algn="l" eaLnBrk="1" hangingPunct="1">
              <a:lnSpc>
                <a:spcPct val="125000"/>
              </a:lnSpc>
              <a:spcBef>
                <a:spcPts val="0"/>
              </a:spcBef>
              <a:buClrTx/>
              <a:buSzTx/>
            </a:pPr>
            <a:endParaRPr sz="2400" b="1"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 name="文本框 2"/>
          <p:cNvSpPr txBox="1"/>
          <p:nvPr/>
        </p:nvSpPr>
        <p:spPr>
          <a:xfrm>
            <a:off x="868045" y="3763010"/>
            <a:ext cx="8045450" cy="2489200"/>
          </a:xfrm>
          <a:prstGeom prst="rect">
            <a:avLst/>
          </a:prstGeom>
          <a:noFill/>
        </p:spPr>
        <p:txBody>
          <a:bodyPr wrap="square" rtlCol="0" anchor="t">
            <a:spAutoFit/>
          </a:bodyPr>
          <a:lstStyle/>
          <a:p>
            <a:pPr marL="342900" indent="-342900" eaLnBrk="1" hangingPunct="1">
              <a:lnSpc>
                <a:spcPct val="130000"/>
              </a:lnSpc>
              <a:buSzPct val="150000"/>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sym typeface="+mn-ea"/>
              </a:rPr>
              <a:t>压力控制回路</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控制整个系统或局部油路的工作压力；</a:t>
            </a:r>
          </a:p>
          <a:p>
            <a:pPr marL="342900" indent="-342900" eaLnBrk="1" hangingPunct="1">
              <a:lnSpc>
                <a:spcPct val="130000"/>
              </a:lnSpc>
              <a:buSzPct val="150000"/>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sym typeface="+mn-ea"/>
              </a:rPr>
              <a:t>速度控制回路</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控制和调节执行元件的速度；</a:t>
            </a:r>
          </a:p>
          <a:p>
            <a:pPr marL="342900" indent="-342900" eaLnBrk="1" hangingPunct="1">
              <a:lnSpc>
                <a:spcPct val="130000"/>
              </a:lnSpc>
              <a:buSzPct val="150000"/>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sym typeface="+mn-ea"/>
              </a:rPr>
              <a:t>方向控制回路</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控制执行元件运动方向的变换和锁停</a:t>
            </a:r>
          </a:p>
          <a:p>
            <a:pPr marL="342900" indent="-342900" eaLnBrk="1" hangingPunct="1">
              <a:lnSpc>
                <a:spcPct val="130000"/>
              </a:lnSpc>
              <a:buSzPct val="150000"/>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sym typeface="+mn-ea"/>
              </a:rPr>
              <a:t>多执行元件控制回路</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控制几个执行元件之间的工作循环。</a:t>
            </a:r>
          </a:p>
        </p:txBody>
      </p:sp>
      <p:sp>
        <p:nvSpPr>
          <p:cNvPr id="9"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2</a:t>
            </a:fld>
            <a:endParaRPr lang="en-US" altLang="zh-CN" sz="1400" dirty="0">
              <a:solidFill>
                <a:srgbClr val="253947"/>
              </a:solidFill>
            </a:endParaRP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8" name="矩形 17"/>
          <p:cNvSpPr/>
          <p:nvPr/>
        </p:nvSpPr>
        <p:spPr>
          <a:xfrm>
            <a:off x="196215" y="3611880"/>
            <a:ext cx="575945" cy="28422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矩形 5"/>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8" name="图片 7"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0" name="图片 9" descr="claude-peladeau-5JmMkagEfuM-unsplash"/>
          <p:cNvPicPr>
            <a:picLocks noChangeAspect="1"/>
          </p:cNvPicPr>
          <p:nvPr/>
        </p:nvPicPr>
        <p:blipFill>
          <a:blip r:embed="rId5" cstate="print"/>
          <a:stretch>
            <a:fillRect/>
          </a:stretch>
        </p:blipFill>
        <p:spPr>
          <a:xfrm flipH="1">
            <a:off x="7310755" y="695325"/>
            <a:ext cx="1847850" cy="267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778635"/>
            <a:ext cx="5001895" cy="29063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905510"/>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六、保压回路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1775" y="2091690"/>
            <a:ext cx="4819650" cy="45129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85800" algn="just">
              <a:lnSpc>
                <a:spcPct val="150000"/>
              </a:lnSpc>
              <a:spcBef>
                <a:spcPts val="0"/>
              </a:spcBef>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液压泵自动补油的保压回路 </a:t>
            </a:r>
          </a:p>
          <a:p>
            <a:pPr marL="0" indent="0" algn="just">
              <a:lnSpc>
                <a:spcPct val="150000"/>
              </a:lnSpc>
              <a:spcBef>
                <a:spcPts val="0"/>
              </a:spcBef>
              <a:buClrTx/>
              <a:buSzTx/>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采用液控单向阀、电接触式压力表发讯，使泵自动补油。</a:t>
            </a:r>
          </a:p>
          <a:p>
            <a:pPr algn="just" eaLnBrk="1" hangingPunct="1">
              <a:lnSpc>
                <a:spcPct val="130000"/>
              </a:lnSpc>
              <a:buClrTx/>
              <a:buSzTx/>
              <a:buFont typeface="Wingdings" panose="05000000000000000000" pitchFamily="2" charset="2"/>
              <a:buNone/>
            </a:pP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20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25604" name="Picture 4"/>
          <p:cNvPicPr>
            <a:picLocks noChangeAspect="1"/>
          </p:cNvPicPr>
          <p:nvPr/>
        </p:nvPicPr>
        <p:blipFill>
          <a:blip r:embed="rId5">
            <a:clrChange>
              <a:clrFrom>
                <a:srgbClr val="FFFFFF">
                  <a:alpha val="100000"/>
                </a:srgbClr>
              </a:clrFrom>
              <a:clrTo>
                <a:srgbClr val="FFFFFF">
                  <a:alpha val="100000"/>
                  <a:alpha val="0"/>
                </a:srgbClr>
              </a:clrTo>
            </a:clrChange>
          </a:blip>
          <a:srcRect r="63661" b="19417"/>
          <a:stretch>
            <a:fillRect/>
          </a:stretch>
        </p:blipFill>
        <p:spPr>
          <a:xfrm>
            <a:off x="5377180" y="1132840"/>
            <a:ext cx="3585210" cy="502348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6045"/>
            <a:ext cx="4479290" cy="26060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9405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smtClean="0">
                <a:solidFill>
                  <a:srgbClr val="111E2C"/>
                </a:solidFill>
                <a:latin typeface="Hiragino Sans GB W6" panose="020B0300000000000000" charset="-122"/>
                <a:ea typeface="Hiragino Sans GB W6" panose="020B0300000000000000" charset="-122"/>
                <a:sym typeface="+mn-ea"/>
              </a:rPr>
              <a:t>六、保压回路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1470" y="1527810"/>
            <a:ext cx="4254500" cy="24447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30000"/>
              </a:lnSpc>
              <a:spcBef>
                <a:spcPts val="0"/>
              </a:spcBef>
              <a:buClrTx/>
              <a:buSzTx/>
            </a:pPr>
            <a:r>
              <a:rPr lang="zh-CN" altLang="en-US" sz="2400" b="1"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采用辅助泵的保压回路</a:t>
            </a:r>
            <a:r>
              <a:rPr lang="en-US" altLang="zh-CN" sz="2400" b="1" dirty="0" smtClean="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
            </a:r>
            <a:b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b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    当液压缸加压完毕要求保压时，由压力继电器 </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4 </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发讯，主泵卸载，由辅助泵供油维持系统压力稳定。</a:t>
            </a:r>
            <a:endParaRPr lang="zh-CN" altLang="en-US" sz="2400" b="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21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5"/>
          <a:srcRect l="7567" r="2701"/>
          <a:stretch>
            <a:fillRect/>
          </a:stretch>
        </p:blipFill>
        <p:spPr>
          <a:xfrm>
            <a:off x="-13335" y="6089015"/>
            <a:ext cx="9171940" cy="976630"/>
          </a:xfrm>
          <a:prstGeom prst="rect">
            <a:avLst/>
          </a:prstGeom>
        </p:spPr>
      </p:pic>
      <p:pic>
        <p:nvPicPr>
          <p:cNvPr id="26629" name="Picture 5"/>
          <p:cNvPicPr/>
          <p:nvPr/>
        </p:nvPicPr>
        <p:blipFill>
          <a:blip r:embed="rId6">
            <a:clrChange>
              <a:clrFrom>
                <a:srgbClr val="FFFFFF">
                  <a:alpha val="100000"/>
                </a:srgbClr>
              </a:clrFrom>
              <a:clrTo>
                <a:srgbClr val="FFFFFF">
                  <a:alpha val="100000"/>
                  <a:alpha val="0"/>
                </a:srgbClr>
              </a:clrTo>
            </a:clrChange>
          </a:blip>
          <a:srcRect l="34248" b="18100"/>
          <a:stretch>
            <a:fillRect/>
          </a:stretch>
        </p:blipFill>
        <p:spPr>
          <a:xfrm>
            <a:off x="4710430" y="792480"/>
            <a:ext cx="4203065" cy="3334385"/>
          </a:xfrm>
          <a:prstGeom prst="rect">
            <a:avLst/>
          </a:prstGeom>
          <a:noFill/>
          <a:ln w="9525">
            <a:noFill/>
          </a:ln>
        </p:spPr>
      </p:pic>
      <p:sp>
        <p:nvSpPr>
          <p:cNvPr id="3" name="圆角矩形 3"/>
          <p:cNvSpPr/>
          <p:nvPr/>
        </p:nvSpPr>
        <p:spPr>
          <a:xfrm>
            <a:off x="231140" y="4126865"/>
            <a:ext cx="8692515" cy="22726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6627" name="Rectangle 4"/>
          <p:cNvSpPr>
            <a:spLocks noGrp="1"/>
          </p:cNvSpPr>
          <p:nvPr/>
        </p:nvSpPr>
        <p:spPr>
          <a:xfrm>
            <a:off x="331470" y="4248785"/>
            <a:ext cx="8465820" cy="21507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30000"/>
              </a:lnSpc>
              <a:spcBef>
                <a:spcPts val="0"/>
              </a:spcBef>
              <a:buClrTx/>
              <a:buSzTx/>
            </a:pP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由于辅助泵只需补偿系统泄漏，可选小流量泵，功率损失小，压力稳定性取决于溢流阀 </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7</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的稳压性能。</a:t>
            </a:r>
          </a:p>
          <a:p>
            <a:pPr algn="just">
              <a:lnSpc>
                <a:spcPct val="130000"/>
              </a:lnSpc>
              <a:spcBef>
                <a:spcPts val="0"/>
              </a:spcBef>
              <a:buClrTx/>
              <a:buSzTx/>
              <a:buFont typeface="Wingdings" panose="05000000000000000000" pitchFamily="2" charset="2"/>
              <a:buNone/>
            </a:pPr>
            <a:endParaRPr lang="zh-CN" altLang="en-US" sz="2400" b="1" dirty="0" smtClean="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ct val="50000"/>
              </a:spcBef>
              <a:buClrTx/>
              <a:buSzTx/>
              <a:buFont typeface="Wingdings" panose="05000000000000000000" pitchFamily="2" charset="2"/>
              <a:buNone/>
            </a:pPr>
            <a:endPar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30000"/>
              </a:lnSpc>
              <a:spcBef>
                <a:spcPts val="0"/>
              </a:spcBef>
              <a:buClrTx/>
              <a:buSzTx/>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圆角矩形 3"/>
          <p:cNvSpPr/>
          <p:nvPr/>
        </p:nvSpPr>
        <p:spPr>
          <a:xfrm>
            <a:off x="231775" y="1376045"/>
            <a:ext cx="4479290" cy="26060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9405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smtClean="0">
                <a:solidFill>
                  <a:srgbClr val="111E2C"/>
                </a:solidFill>
                <a:latin typeface="Hiragino Sans GB W6" panose="020B0300000000000000" charset="-122"/>
                <a:ea typeface="Hiragino Sans GB W6" panose="020B0300000000000000" charset="-122"/>
                <a:sym typeface="+mn-ea"/>
              </a:rPr>
              <a:t>七、泄压回路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1470" y="1527810"/>
            <a:ext cx="4254500" cy="24447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30000"/>
              </a:lnSpc>
              <a:spcBef>
                <a:spcPts val="0"/>
              </a:spcBef>
              <a:buClrTx/>
              <a:buSzTx/>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泄压回路的功用是使液压缸高腔中的压力缓慢地释放，以免泄压过快而引起剧烈的冲击和振动。</a:t>
            </a:r>
          </a:p>
          <a:p>
            <a:pPr algn="just">
              <a:lnSpc>
                <a:spcPct val="130000"/>
              </a:lnSpc>
              <a:spcBef>
                <a:spcPts val="0"/>
              </a:spcBef>
              <a:buClrTx/>
              <a:buSzTx/>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ct val="50000"/>
              </a:spcBef>
              <a:buClrTx/>
              <a:buSzTx/>
              <a:buFont typeface="Wingdings" panose="05000000000000000000" pitchFamily="2" charset="2"/>
              <a:buNone/>
            </a:pPr>
            <a:endParaRPr lang="zh-CN" altLang="en-US" sz="2400" b="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276725" y="6604635"/>
            <a:ext cx="43370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22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26629" name="Picture 5"/>
          <p:cNvPicPr/>
          <p:nvPr/>
        </p:nvPicPr>
        <p:blipFill>
          <a:blip r:embed="rId5">
            <a:clrChange>
              <a:clrFrom>
                <a:srgbClr val="FFFFFF">
                  <a:alpha val="100000"/>
                </a:srgbClr>
              </a:clrFrom>
              <a:clrTo>
                <a:srgbClr val="FFFFFF">
                  <a:alpha val="100000"/>
                  <a:alpha val="0"/>
                </a:srgbClr>
              </a:clrTo>
            </a:clrChange>
          </a:blip>
          <a:srcRect l="34248" b="18100"/>
          <a:stretch>
            <a:fillRect/>
          </a:stretch>
        </p:blipFill>
        <p:spPr>
          <a:xfrm>
            <a:off x="4710430" y="792480"/>
            <a:ext cx="4203065" cy="3334385"/>
          </a:xfrm>
          <a:prstGeom prst="rect">
            <a:avLst/>
          </a:prstGeom>
          <a:noFill/>
          <a:ln w="9525">
            <a:noFill/>
          </a:ln>
        </p:spPr>
      </p:pic>
      <p:sp>
        <p:nvSpPr>
          <p:cNvPr id="3" name="圆角矩形 3"/>
          <p:cNvSpPr/>
          <p:nvPr/>
        </p:nvSpPr>
        <p:spPr>
          <a:xfrm>
            <a:off x="231140" y="4126865"/>
            <a:ext cx="8692515" cy="22726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6627" name="Rectangle 4"/>
          <p:cNvSpPr>
            <a:spLocks noGrp="1"/>
          </p:cNvSpPr>
          <p:nvPr/>
        </p:nvSpPr>
        <p:spPr>
          <a:xfrm>
            <a:off x="331470" y="4248785"/>
            <a:ext cx="8465820" cy="21507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lgn="just" eaLnBrk="1" hangingPunct="1">
              <a:lnSpc>
                <a:spcPct val="130000"/>
              </a:lnSpc>
              <a:spcBef>
                <a:spcPts val="0"/>
              </a:spcBef>
              <a:buClrTx/>
              <a:buSzTx/>
              <a:buFont typeface="Arial" panose="020B0604020202020204" pitchFamily="34" charset="0"/>
              <a:buChar char="•"/>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延缓换向阀切换时间的泄压回路                             </a:t>
            </a:r>
          </a:p>
          <a:p>
            <a:pPr marL="0" lvl="1" algn="just" eaLnBrk="1" hangingPunct="1">
              <a:lnSpc>
                <a:spcPct val="130000"/>
              </a:lnSpc>
              <a:spcBef>
                <a:spcPts val="0"/>
              </a:spcBef>
              <a:buClrTx/>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换向阀处于中位时，主泵和辅助泵卸载，液压缸上腔压力油通过节流阀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6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和溢流阀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7 </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的遥控口泄</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压，节流阀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6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在卸载时起缓冲作用。泄压时间由时间继电器控制。</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spcBef>
                <a:spcPts val="0"/>
              </a:spcBef>
              <a:buClrTx/>
              <a:buSzTx/>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4498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23</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256030" y="1659890"/>
            <a:ext cx="6635115" cy="353822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压力控制回路的作用是什么？它包括哪些回路？</a:t>
            </a: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02895" y="795655"/>
            <a:ext cx="8569325" cy="51092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24</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459528" y="867317"/>
            <a:ext cx="723749" cy="1071022"/>
          </a:xfrm>
          <a:prstGeom prst="rect">
            <a:avLst/>
          </a:prstGeom>
        </p:spPr>
      </p:pic>
      <p:sp>
        <p:nvSpPr>
          <p:cNvPr id="4" name="文本框 3"/>
          <p:cNvSpPr txBox="1"/>
          <p:nvPr/>
        </p:nvSpPr>
        <p:spPr>
          <a:xfrm>
            <a:off x="459740" y="1208405"/>
            <a:ext cx="8216265" cy="436943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p>
          <a:p>
            <a:pPr algn="ct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压力控制回路的作用是什么？它包括哪些回路？</a:t>
            </a:r>
            <a:endParaRPr lang="en-US" altLang="zh-CN" sz="2800" b="1" dirty="0">
              <a:solidFill>
                <a:schemeClr val="accent2"/>
              </a:solidFill>
              <a:sym typeface="+mn-ea"/>
            </a:endParaRPr>
          </a:p>
          <a:p>
            <a:pPr lvl="0">
              <a:lnSpc>
                <a:spcPct val="150000"/>
              </a:lnSpc>
            </a:pPr>
            <a:r>
              <a:rPr lang="zh-CN" altLang="en-US" sz="2400" b="1" dirty="0">
                <a:latin typeface="宋体" panose="02010600030101010101" pitchFamily="2" charset="-122"/>
                <a:sym typeface="+mn-ea"/>
              </a:rPr>
              <a:t>  答：利用压力控制阀来控制整个系统或局部支路的压力，以满足执行元件对力和转矩的要求。</a:t>
            </a:r>
            <a:endParaRPr lang="en-US" altLang="zh-CN" sz="2400" b="1" dirty="0">
              <a:latin typeface="宋体" panose="02010600030101010101" pitchFamily="2" charset="-122"/>
              <a:sym typeface="+mn-ea"/>
            </a:endParaRPr>
          </a:p>
          <a:p>
            <a:pPr>
              <a:lnSpc>
                <a:spcPct val="150000"/>
              </a:lnSpc>
              <a:buFont typeface="Wingdings" panose="05000000000000000000" pitchFamily="2" charset="2"/>
              <a:buNone/>
            </a:pPr>
            <a:r>
              <a:rPr lang="zh-CN" altLang="en-US" sz="2400" b="1" dirty="0">
                <a:latin typeface="宋体" panose="02010600030101010101" pitchFamily="2" charset="-122"/>
                <a:sym typeface="+mn-ea"/>
              </a:rPr>
              <a:t>调压回路、卸荷回路、保压回路、平衡回路、泄压回路</a:t>
            </a:r>
            <a:endParaRPr lang="en-US" altLang="zh-CN" sz="2400" b="1" dirty="0">
              <a:latin typeface="宋体" panose="02010600030101010101" pitchFamily="2" charset="-122"/>
              <a:sym typeface="+mn-ea"/>
            </a:endParaRPr>
          </a:p>
          <a:p>
            <a:pPr>
              <a:lnSpc>
                <a:spcPct val="150000"/>
              </a:lnSpc>
              <a:buFont typeface="Wingdings" panose="05000000000000000000" pitchFamily="2" charset="2"/>
              <a:buNone/>
            </a:pPr>
            <a:endParaRPr lang="zh-CN" altLang="en-US" sz="2400" b="1" dirty="0">
              <a:solidFill>
                <a:schemeClr val="accent2"/>
              </a:solidFill>
              <a:latin typeface="宋体" panose="02010600030101010101" pitchFamily="2" charset="-122"/>
              <a:sym typeface="+mn-ea"/>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522795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25</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100952"/>
            <a:ext cx="6888315" cy="504634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zh-CN" altLang="en-US" sz="2800" b="1" dirty="0">
                <a:solidFill>
                  <a:schemeClr val="accent2"/>
                </a:solidFill>
                <a:sym typeface="+mn-ea"/>
              </a:rPr>
              <a:t>         </a:t>
            </a:r>
            <a:r>
              <a:rPr lang="en-US" altLang="zh-CN" sz="2800" b="1" dirty="0">
                <a:solidFill>
                  <a:schemeClr val="accent2"/>
                </a:solidFill>
                <a:sym typeface="+mn-ea"/>
              </a:rPr>
              <a:t>1</a:t>
            </a:r>
            <a:r>
              <a:rPr lang="zh-CN" altLang="en-US" sz="2800" b="1" dirty="0">
                <a:solidFill>
                  <a:schemeClr val="accent2"/>
                </a:solidFill>
                <a:sym typeface="+mn-ea"/>
              </a:rPr>
              <a:t>、阐述辅助泵供油的保压回路的工作原理，并阐述其控制方式。</a:t>
            </a:r>
          </a:p>
          <a:p>
            <a:pPr>
              <a:lnSpc>
                <a:spcPct val="150000"/>
              </a:lnSpc>
              <a:buFont typeface="Wingdings" panose="05000000000000000000" pitchFamily="2" charset="2"/>
              <a:buNone/>
            </a:pPr>
            <a:endParaRPr lang="en-US" altLang="zh-CN" sz="2800" b="1" dirty="0">
              <a:solidFill>
                <a:schemeClr val="accent2"/>
              </a:solidFill>
              <a:sym typeface="+mn-ea"/>
            </a:endParaRPr>
          </a:p>
          <a:p>
            <a:pPr>
              <a:lnSpc>
                <a:spcPct val="150000"/>
              </a:lnSpc>
              <a:buFont typeface="Wingdings" panose="05000000000000000000" pitchFamily="2" charset="2"/>
              <a:buNone/>
            </a:pPr>
            <a:r>
              <a:rPr lang="en-US" altLang="zh-CN" sz="2800" b="1" dirty="0">
                <a:solidFill>
                  <a:schemeClr val="accent2"/>
                </a:solidFill>
                <a:sym typeface="+mn-ea"/>
              </a:rPr>
              <a:t>        2</a:t>
            </a:r>
            <a:r>
              <a:rPr lang="zh-CN" altLang="en-US" sz="2800" b="1" dirty="0">
                <a:solidFill>
                  <a:schemeClr val="accent2"/>
                </a:solidFill>
                <a:sym typeface="+mn-ea"/>
              </a:rPr>
              <a:t>、教材</a:t>
            </a:r>
            <a:r>
              <a:rPr lang="en-US" altLang="zh-CN" sz="2800" b="1" dirty="0">
                <a:solidFill>
                  <a:schemeClr val="accent2"/>
                </a:solidFill>
                <a:sym typeface="+mn-ea"/>
              </a:rPr>
              <a:t>161</a:t>
            </a:r>
            <a:r>
              <a:rPr lang="zh-CN" altLang="en-US" sz="2800" b="1" dirty="0">
                <a:solidFill>
                  <a:schemeClr val="accent2"/>
                </a:solidFill>
                <a:sym typeface="+mn-ea"/>
              </a:rPr>
              <a:t>页，</a:t>
            </a:r>
            <a:r>
              <a:rPr lang="en-US" altLang="zh-CN" sz="2800" b="1" dirty="0">
                <a:solidFill>
                  <a:schemeClr val="accent2"/>
                </a:solidFill>
                <a:sym typeface="+mn-ea"/>
              </a:rPr>
              <a:t>6-3</a:t>
            </a:r>
            <a:r>
              <a:rPr lang="zh-CN" altLang="en-US" sz="2800" b="1" dirty="0">
                <a:solidFill>
                  <a:schemeClr val="accent2"/>
                </a:solidFill>
                <a:sym typeface="+mn-ea"/>
              </a:rPr>
              <a:t>题</a:t>
            </a:r>
          </a:p>
          <a:p>
            <a:pPr>
              <a:lnSpc>
                <a:spcPct val="150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986578" y="1062897"/>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02895" y="795655"/>
            <a:ext cx="8542020" cy="56876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26</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459740" y="867410"/>
            <a:ext cx="526415" cy="779145"/>
          </a:xfrm>
          <a:prstGeom prst="rect">
            <a:avLst/>
          </a:prstGeom>
        </p:spPr>
      </p:pic>
      <p:sp>
        <p:nvSpPr>
          <p:cNvPr id="3" name="文本框 2"/>
          <p:cNvSpPr txBox="1"/>
          <p:nvPr/>
        </p:nvSpPr>
        <p:spPr>
          <a:xfrm>
            <a:off x="460375" y="939165"/>
            <a:ext cx="8384540" cy="230695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阐述辅助泵供油的保压回路的工作原理，并阐述其控制方式。</a:t>
            </a:r>
            <a:endParaRPr lang="en-US" altLang="zh-CN" sz="2800" b="1" dirty="0">
              <a:solidFill>
                <a:schemeClr val="accent2"/>
              </a:solidFill>
              <a:sym typeface="+mn-ea"/>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77826" name="Picture 2"/>
          <p:cNvPicPr>
            <a:picLocks noChangeAspect="1" noChangeArrowheads="1"/>
          </p:cNvPicPr>
          <p:nvPr/>
        </p:nvPicPr>
        <p:blipFill>
          <a:blip r:embed="rId6">
            <a:clrChange>
              <a:clrFrom>
                <a:srgbClr val="FFFFFF">
                  <a:alpha val="100000"/>
                </a:srgbClr>
              </a:clrFrom>
              <a:clrTo>
                <a:srgbClr val="FFFFFF">
                  <a:alpha val="100000"/>
                  <a:alpha val="0"/>
                </a:srgbClr>
              </a:clrTo>
            </a:clrChange>
          </a:blip>
          <a:srcRect r="672" b="79637"/>
          <a:stretch>
            <a:fillRect/>
          </a:stretch>
        </p:blipFill>
        <p:spPr bwMode="auto">
          <a:xfrm>
            <a:off x="214282" y="5357826"/>
            <a:ext cx="8577927" cy="701358"/>
          </a:xfrm>
          <a:prstGeom prst="rect">
            <a:avLst/>
          </a:prstGeom>
          <a:noFill/>
          <a:ln w="9525">
            <a:noFill/>
            <a:miter lim="800000"/>
            <a:headEnd/>
            <a:tailEnd/>
          </a:ln>
          <a:effectLst/>
        </p:spPr>
      </p:pic>
      <p:pic>
        <p:nvPicPr>
          <p:cNvPr id="13" name="Picture 5"/>
          <p:cNvPicPr/>
          <p:nvPr/>
        </p:nvPicPr>
        <p:blipFill>
          <a:blip r:embed="rId7">
            <a:clrChange>
              <a:clrFrom>
                <a:srgbClr val="FFFFFF">
                  <a:alpha val="100000"/>
                </a:srgbClr>
              </a:clrFrom>
              <a:clrTo>
                <a:srgbClr val="FFFFFF">
                  <a:alpha val="100000"/>
                  <a:alpha val="0"/>
                </a:srgbClr>
              </a:clrTo>
            </a:clrChange>
          </a:blip>
          <a:srcRect l="34248" b="18100"/>
          <a:stretch>
            <a:fillRect/>
          </a:stretch>
        </p:blipFill>
        <p:spPr>
          <a:xfrm>
            <a:off x="3071802" y="2214554"/>
            <a:ext cx="4000528" cy="3000396"/>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3"/>
          <p:cNvSpPr/>
          <p:nvPr/>
        </p:nvSpPr>
        <p:spPr>
          <a:xfrm>
            <a:off x="302895" y="795655"/>
            <a:ext cx="8542020" cy="56876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27</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459740" y="867410"/>
            <a:ext cx="526415" cy="779145"/>
          </a:xfrm>
          <a:prstGeom prst="rect">
            <a:avLst/>
          </a:prstGeom>
        </p:spPr>
      </p:pic>
      <p:sp>
        <p:nvSpPr>
          <p:cNvPr id="3" name="文本框 2"/>
          <p:cNvSpPr txBox="1"/>
          <p:nvPr/>
        </p:nvSpPr>
        <p:spPr>
          <a:xfrm>
            <a:off x="460375" y="939165"/>
            <a:ext cx="8384540" cy="230695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阐述辅助泵供油的保压回路的工作原理，并阐述其控制方式。</a:t>
            </a:r>
            <a:endParaRPr lang="en-US" altLang="zh-CN" sz="2800" b="1" dirty="0">
              <a:solidFill>
                <a:schemeClr val="accent2"/>
              </a:solidFill>
              <a:sym typeface="+mn-ea"/>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77826" name="Picture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l="889" t="30734"/>
          <a:stretch>
            <a:fillRect/>
          </a:stretch>
        </p:blipFill>
        <p:spPr bwMode="auto">
          <a:xfrm>
            <a:off x="357158" y="4143380"/>
            <a:ext cx="8559195" cy="2385692"/>
          </a:xfrm>
          <a:prstGeom prst="rect">
            <a:avLst/>
          </a:prstGeom>
          <a:noFill/>
          <a:ln w="9525">
            <a:noFill/>
            <a:miter lim="800000"/>
            <a:headEnd/>
            <a:tailEnd/>
          </a:ln>
          <a:effectLst/>
        </p:spPr>
      </p:pic>
      <p:pic>
        <p:nvPicPr>
          <p:cNvPr id="13" name="Picture 5"/>
          <p:cNvPicPr/>
          <p:nvPr/>
        </p:nvPicPr>
        <p:blipFill>
          <a:blip r:embed="rId6" cstate="print">
            <a:clrChange>
              <a:clrFrom>
                <a:srgbClr val="FFFFFF">
                  <a:alpha val="100000"/>
                </a:srgbClr>
              </a:clrFrom>
              <a:clrTo>
                <a:srgbClr val="FFFFFF">
                  <a:alpha val="100000"/>
                  <a:alpha val="0"/>
                </a:srgbClr>
              </a:clrTo>
            </a:clrChange>
          </a:blip>
          <a:srcRect l="34248" b="18100"/>
          <a:stretch>
            <a:fillRect/>
          </a:stretch>
        </p:blipFill>
        <p:spPr>
          <a:xfrm>
            <a:off x="4786314" y="2285992"/>
            <a:ext cx="2004710" cy="1707826"/>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02895" y="582930"/>
            <a:ext cx="8542020" cy="590042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28</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417195" y="582930"/>
            <a:ext cx="526415" cy="779145"/>
          </a:xfrm>
          <a:prstGeom prst="rect">
            <a:avLst/>
          </a:prstGeom>
        </p:spPr>
      </p:pic>
      <p:sp>
        <p:nvSpPr>
          <p:cNvPr id="3" name="文本框 2"/>
          <p:cNvSpPr txBox="1"/>
          <p:nvPr/>
        </p:nvSpPr>
        <p:spPr>
          <a:xfrm>
            <a:off x="417195" y="814705"/>
            <a:ext cx="8384540" cy="144526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3200" b="1" dirty="0">
              <a:latin typeface="宋体" panose="02010600030101010101" pitchFamily="2" charset="-122"/>
              <a:cs typeface="宋体" panose="02010600030101010101" pitchFamily="2" charset="-122"/>
            </a:endParaRPr>
          </a:p>
          <a:p>
            <a:r>
              <a:rPr lang="en-US" altLang="zh-CN" sz="2800" b="1" dirty="0">
                <a:solidFill>
                  <a:schemeClr val="accent2"/>
                </a:solidFill>
                <a:sym typeface="+mn-ea"/>
              </a:rPr>
              <a:t>2. </a:t>
            </a:r>
            <a:r>
              <a:rPr lang="zh-CN" altLang="en-US" sz="2800" b="1" dirty="0">
                <a:solidFill>
                  <a:schemeClr val="accent2"/>
                </a:solidFill>
                <a:sym typeface="+mn-ea"/>
              </a:rPr>
              <a:t>教材</a:t>
            </a:r>
            <a:r>
              <a:rPr lang="en-US" altLang="zh-CN" sz="2800" b="1" dirty="0">
                <a:solidFill>
                  <a:schemeClr val="accent2"/>
                </a:solidFill>
                <a:sym typeface="+mn-ea"/>
              </a:rPr>
              <a:t>161</a:t>
            </a:r>
            <a:r>
              <a:rPr lang="zh-CN" altLang="en-US" sz="2800" b="1" dirty="0">
                <a:solidFill>
                  <a:schemeClr val="accent2"/>
                </a:solidFill>
                <a:sym typeface="+mn-ea"/>
              </a:rPr>
              <a:t>页，</a:t>
            </a:r>
            <a:r>
              <a:rPr lang="en-US" altLang="zh-CN" sz="2800" b="1" dirty="0">
                <a:solidFill>
                  <a:schemeClr val="accent2"/>
                </a:solidFill>
                <a:sym typeface="+mn-ea"/>
              </a:rPr>
              <a:t>6-3</a:t>
            </a:r>
            <a:r>
              <a:rPr lang="zh-CN" altLang="en-US" sz="2800" b="1" dirty="0">
                <a:solidFill>
                  <a:schemeClr val="accent2"/>
                </a:solidFill>
                <a:sym typeface="+mn-ea"/>
              </a:rPr>
              <a:t>题</a:t>
            </a: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78850" name="Picture 2"/>
          <p:cNvPicPr>
            <a:picLocks noChangeAspect="1" noChangeArrowheads="1"/>
          </p:cNvPicPr>
          <p:nvPr/>
        </p:nvPicPr>
        <p:blipFill>
          <a:blip r:embed="rId6"/>
          <a:srcRect/>
          <a:stretch>
            <a:fillRect/>
          </a:stretch>
        </p:blipFill>
        <p:spPr bwMode="auto">
          <a:xfrm>
            <a:off x="1345565" y="1758950"/>
            <a:ext cx="6457315" cy="4724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12065" y="1686560"/>
            <a:ext cx="9178290" cy="1800225"/>
          </a:xfrm>
          <a:prstGeom prst="rect">
            <a:avLst/>
          </a:prstGeom>
          <a:solidFill>
            <a:schemeClr val="tx2">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6" name="图片 35" descr="11"/>
          <p:cNvPicPr>
            <a:picLocks noChangeAspect="1"/>
          </p:cNvPicPr>
          <p:nvPr/>
        </p:nvPicPr>
        <p:blipFill rotWithShape="1">
          <a:blip r:embed="rId3"/>
          <a:srcRect l="-1" r="33914" b="28187"/>
          <a:stretch>
            <a:fillRect/>
          </a:stretch>
        </p:blipFill>
        <p:spPr>
          <a:xfrm>
            <a:off x="7140575" y="4734386"/>
            <a:ext cx="2003425" cy="2078990"/>
          </a:xfrm>
          <a:prstGeom prst="rect">
            <a:avLst/>
          </a:prstGeom>
        </p:spPr>
      </p:pic>
      <p:sp>
        <p:nvSpPr>
          <p:cNvPr id="38" name="矩形 37"/>
          <p:cNvSpPr/>
          <p:nvPr/>
        </p:nvSpPr>
        <p:spPr>
          <a:xfrm>
            <a:off x="-19685" y="1559560"/>
            <a:ext cx="9178290" cy="1800225"/>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1754505" y="2720975"/>
            <a:ext cx="4392930" cy="4248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流程图: 联系 6"/>
          <p:cNvSpPr/>
          <p:nvPr/>
        </p:nvSpPr>
        <p:spPr>
          <a:xfrm>
            <a:off x="-3081020" y="1470660"/>
            <a:ext cx="7131050" cy="6943725"/>
          </a:xfrm>
          <a:prstGeom prst="flowChartConnector">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531" name="矩形 4"/>
          <p:cNvSpPr/>
          <p:nvPr/>
        </p:nvSpPr>
        <p:spPr>
          <a:xfrm>
            <a:off x="2693035" y="1559560"/>
            <a:ext cx="6335395" cy="1938020"/>
          </a:xfrm>
          <a:prstGeom prst="rect">
            <a:avLst/>
          </a:prstGeom>
          <a:noFill/>
          <a:ln w="9525">
            <a:noFill/>
          </a:ln>
        </p:spPr>
        <p:txBody>
          <a:bodyPr wrap="square">
            <a:spAutoFit/>
          </a:bodyPr>
          <a:lstStyle/>
          <a:p>
            <a:pPr algn="ctr"/>
            <a:r>
              <a:rPr lang="zh-CN" altLang="en-US" sz="6000" b="1" dirty="0">
                <a:solidFill>
                  <a:schemeClr val="bg1">
                    <a:lumMod val="95000"/>
                  </a:schemeClr>
                </a:solidFill>
                <a:latin typeface="Garamond" panose="02020404030301010803" pitchFamily="18" charset="0"/>
                <a:ea typeface="隶书" panose="02010509060101010101" pitchFamily="49" charset="-122"/>
              </a:rPr>
              <a:t>速度控制回路一</a:t>
            </a:r>
          </a:p>
          <a:p>
            <a:pPr algn="ctr"/>
            <a:r>
              <a:rPr lang="zh-CN" altLang="en-US" sz="6000" b="1" dirty="0">
                <a:solidFill>
                  <a:schemeClr val="bg1">
                    <a:lumMod val="95000"/>
                  </a:schemeClr>
                </a:solidFill>
                <a:latin typeface="Garamond" panose="02020404030301010803" pitchFamily="18" charset="0"/>
                <a:ea typeface="隶书" panose="02010509060101010101" pitchFamily="49" charset="-122"/>
              </a:rPr>
              <a:t>调速回路</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29</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5" name="椭圆 4"/>
          <p:cNvSpPr/>
          <p:nvPr/>
        </p:nvSpPr>
        <p:spPr>
          <a:xfrm>
            <a:off x="3035935" y="4829810"/>
            <a:ext cx="1779270" cy="17030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椭圆 8"/>
          <p:cNvSpPr/>
          <p:nvPr/>
        </p:nvSpPr>
        <p:spPr>
          <a:xfrm>
            <a:off x="455930" y="729615"/>
            <a:ext cx="1560830" cy="1465580"/>
          </a:xfrm>
          <a:prstGeom prst="ellipse">
            <a:avLst/>
          </a:prstGeom>
          <a:solidFill>
            <a:srgbClr val="00538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04"/>
          <p:cNvPicPr>
            <a:picLocks noChangeAspect="1"/>
          </p:cNvPicPr>
          <p:nvPr/>
        </p:nvPicPr>
        <p:blipFill>
          <a:blip r:embed="rId6" cstate="print"/>
          <a:srcRect l="23639" r="23770"/>
          <a:stretch>
            <a:fillRect/>
          </a:stretch>
        </p:blipFill>
        <p:spPr>
          <a:xfrm rot="1020000" flipH="1">
            <a:off x="-1254434" y="2715895"/>
            <a:ext cx="3586154" cy="4261485"/>
          </a:xfrm>
          <a:prstGeom prst="rect">
            <a:avLst/>
          </a:prstGeom>
        </p:spPr>
      </p:pic>
      <p:pic>
        <p:nvPicPr>
          <p:cNvPr id="13" name="图片 12" descr="002"/>
          <p:cNvPicPr>
            <a:picLocks noChangeAspect="1"/>
          </p:cNvPicPr>
          <p:nvPr/>
        </p:nvPicPr>
        <p:blipFill>
          <a:blip r:embed="rId7" cstate="print"/>
          <a:stretch>
            <a:fillRect/>
          </a:stretch>
        </p:blipFill>
        <p:spPr>
          <a:xfrm>
            <a:off x="278765" y="840105"/>
            <a:ext cx="1914525" cy="1244600"/>
          </a:xfrm>
          <a:prstGeom prst="rect">
            <a:avLst/>
          </a:prstGeom>
        </p:spPr>
      </p:pic>
      <p:pic>
        <p:nvPicPr>
          <p:cNvPr id="15" name="图片 14" descr="004"/>
          <p:cNvPicPr>
            <a:picLocks noChangeAspect="1"/>
          </p:cNvPicPr>
          <p:nvPr/>
        </p:nvPicPr>
        <p:blipFill>
          <a:blip r:embed="rId8" cstate="print"/>
          <a:srcRect t="13395"/>
          <a:stretch>
            <a:fillRect/>
          </a:stretch>
        </p:blipFill>
        <p:spPr>
          <a:xfrm rot="19500000">
            <a:off x="3038475" y="5133975"/>
            <a:ext cx="2022475" cy="1094740"/>
          </a:xfrm>
          <a:prstGeom prst="rect">
            <a:avLst/>
          </a:prstGeom>
        </p:spPr>
      </p:pic>
      <p:sp>
        <p:nvSpPr>
          <p:cNvPr id="16" name="椭圆 15"/>
          <p:cNvSpPr/>
          <p:nvPr/>
        </p:nvSpPr>
        <p:spPr>
          <a:xfrm>
            <a:off x="2046605" y="729615"/>
            <a:ext cx="591820" cy="6070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07665" y="6341110"/>
            <a:ext cx="376555" cy="368935"/>
          </a:xfrm>
          <a:prstGeom prst="ellipse">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9" name="椭圆 18"/>
          <p:cNvSpPr/>
          <p:nvPr/>
        </p:nvSpPr>
        <p:spPr>
          <a:xfrm>
            <a:off x="4050030" y="3596005"/>
            <a:ext cx="376555" cy="3689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椭圆 19"/>
          <p:cNvSpPr/>
          <p:nvPr/>
        </p:nvSpPr>
        <p:spPr>
          <a:xfrm>
            <a:off x="2692400" y="2988945"/>
            <a:ext cx="591820" cy="607060"/>
          </a:xfrm>
          <a:prstGeom prst="ellipse">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1" name="椭圆 20"/>
          <p:cNvSpPr/>
          <p:nvPr/>
        </p:nvSpPr>
        <p:spPr>
          <a:xfrm>
            <a:off x="2046605" y="235204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 name="椭圆 21"/>
          <p:cNvSpPr/>
          <p:nvPr/>
        </p:nvSpPr>
        <p:spPr>
          <a:xfrm>
            <a:off x="4641850" y="482981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 name="图片 22" descr="05"/>
          <p:cNvPicPr>
            <a:picLocks noChangeAspect="1"/>
          </p:cNvPicPr>
          <p:nvPr/>
        </p:nvPicPr>
        <p:blipFill>
          <a:blip r:embed="rId9" cstate="print"/>
          <a:stretch>
            <a:fillRect/>
          </a:stretch>
        </p:blipFill>
        <p:spPr>
          <a:xfrm>
            <a:off x="5577205" y="4186555"/>
            <a:ext cx="1817370" cy="2418080"/>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12065" y="1686560"/>
            <a:ext cx="9178290" cy="1800225"/>
          </a:xfrm>
          <a:prstGeom prst="rect">
            <a:avLst/>
          </a:prstGeom>
          <a:solidFill>
            <a:schemeClr val="tx2">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6" name="图片 35" descr="11"/>
          <p:cNvPicPr>
            <a:picLocks noChangeAspect="1"/>
          </p:cNvPicPr>
          <p:nvPr/>
        </p:nvPicPr>
        <p:blipFill rotWithShape="1">
          <a:blip r:embed="rId3"/>
          <a:srcRect l="-1" r="33914" b="28187"/>
          <a:stretch>
            <a:fillRect/>
          </a:stretch>
        </p:blipFill>
        <p:spPr>
          <a:xfrm>
            <a:off x="7140575" y="4734386"/>
            <a:ext cx="2003425" cy="2078990"/>
          </a:xfrm>
          <a:prstGeom prst="rect">
            <a:avLst/>
          </a:prstGeom>
        </p:spPr>
      </p:pic>
      <p:sp>
        <p:nvSpPr>
          <p:cNvPr id="38" name="矩形 37"/>
          <p:cNvSpPr/>
          <p:nvPr/>
        </p:nvSpPr>
        <p:spPr>
          <a:xfrm>
            <a:off x="-19685" y="1559560"/>
            <a:ext cx="9178290" cy="1800225"/>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1754505" y="2720975"/>
            <a:ext cx="4392930" cy="4248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流程图: 联系 6"/>
          <p:cNvSpPr/>
          <p:nvPr/>
        </p:nvSpPr>
        <p:spPr>
          <a:xfrm>
            <a:off x="-3081020" y="1470660"/>
            <a:ext cx="7131050" cy="6943725"/>
          </a:xfrm>
          <a:prstGeom prst="flowChartConnector">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531" name="矩形 4"/>
          <p:cNvSpPr/>
          <p:nvPr/>
        </p:nvSpPr>
        <p:spPr>
          <a:xfrm>
            <a:off x="4337050" y="1962150"/>
            <a:ext cx="5093335" cy="1014730"/>
          </a:xfrm>
          <a:prstGeom prst="rect">
            <a:avLst/>
          </a:prstGeom>
          <a:noFill/>
          <a:ln w="9525">
            <a:noFill/>
          </a:ln>
        </p:spPr>
        <p:txBody>
          <a:bodyPr wrap="square">
            <a:spAutoFit/>
          </a:bodyPr>
          <a:lstStyle/>
          <a:p>
            <a:r>
              <a:rPr lang="zh-CN" altLang="en-US" sz="6000" b="1" dirty="0">
                <a:solidFill>
                  <a:schemeClr val="bg1">
                    <a:lumMod val="95000"/>
                  </a:schemeClr>
                </a:solidFill>
                <a:latin typeface="Garamond" panose="02020404030301010803" pitchFamily="18" charset="0"/>
                <a:ea typeface="隶书" panose="02010509060101010101" pitchFamily="49" charset="-122"/>
              </a:rPr>
              <a:t>压力控制回路</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5" name="椭圆 4"/>
          <p:cNvSpPr/>
          <p:nvPr/>
        </p:nvSpPr>
        <p:spPr>
          <a:xfrm>
            <a:off x="3035935" y="4829810"/>
            <a:ext cx="1779270" cy="17030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2526030" y="1962150"/>
            <a:ext cx="1811020" cy="1771015"/>
          </a:xfrm>
          <a:prstGeom prst="ellipse">
            <a:avLst/>
          </a:prstGeom>
          <a:solidFill>
            <a:srgbClr val="78B8D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椭圆 8"/>
          <p:cNvSpPr/>
          <p:nvPr/>
        </p:nvSpPr>
        <p:spPr>
          <a:xfrm>
            <a:off x="455930" y="729615"/>
            <a:ext cx="1560830" cy="1465580"/>
          </a:xfrm>
          <a:prstGeom prst="ellipse">
            <a:avLst/>
          </a:prstGeom>
          <a:solidFill>
            <a:srgbClr val="00538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04"/>
          <p:cNvPicPr>
            <a:picLocks noChangeAspect="1"/>
          </p:cNvPicPr>
          <p:nvPr/>
        </p:nvPicPr>
        <p:blipFill>
          <a:blip r:embed="rId6" cstate="print"/>
          <a:srcRect l="23639" r="23770"/>
          <a:stretch>
            <a:fillRect/>
          </a:stretch>
        </p:blipFill>
        <p:spPr>
          <a:xfrm rot="1020000" flipH="1">
            <a:off x="-1254434" y="2715895"/>
            <a:ext cx="3586154" cy="4261485"/>
          </a:xfrm>
          <a:prstGeom prst="rect">
            <a:avLst/>
          </a:prstGeom>
        </p:spPr>
      </p:pic>
      <p:pic>
        <p:nvPicPr>
          <p:cNvPr id="13" name="图片 12" descr="002"/>
          <p:cNvPicPr>
            <a:picLocks noChangeAspect="1"/>
          </p:cNvPicPr>
          <p:nvPr/>
        </p:nvPicPr>
        <p:blipFill>
          <a:blip r:embed="rId7" cstate="print"/>
          <a:stretch>
            <a:fillRect/>
          </a:stretch>
        </p:blipFill>
        <p:spPr>
          <a:xfrm>
            <a:off x="278765" y="840105"/>
            <a:ext cx="1914525" cy="1244600"/>
          </a:xfrm>
          <a:prstGeom prst="rect">
            <a:avLst/>
          </a:prstGeom>
        </p:spPr>
      </p:pic>
      <p:pic>
        <p:nvPicPr>
          <p:cNvPr id="14" name="图片 13" descr="003"/>
          <p:cNvPicPr>
            <a:picLocks noChangeAspect="1"/>
          </p:cNvPicPr>
          <p:nvPr/>
        </p:nvPicPr>
        <p:blipFill>
          <a:blip r:embed="rId8" cstate="print"/>
          <a:stretch>
            <a:fillRect/>
          </a:stretch>
        </p:blipFill>
        <p:spPr>
          <a:xfrm>
            <a:off x="2597785" y="2195195"/>
            <a:ext cx="1804035" cy="1120140"/>
          </a:xfrm>
          <a:prstGeom prst="rect">
            <a:avLst/>
          </a:prstGeom>
        </p:spPr>
      </p:pic>
      <p:pic>
        <p:nvPicPr>
          <p:cNvPr id="15" name="图片 14" descr="004"/>
          <p:cNvPicPr>
            <a:picLocks noChangeAspect="1"/>
          </p:cNvPicPr>
          <p:nvPr/>
        </p:nvPicPr>
        <p:blipFill>
          <a:blip r:embed="rId9" cstate="print"/>
          <a:srcRect t="13395"/>
          <a:stretch>
            <a:fillRect/>
          </a:stretch>
        </p:blipFill>
        <p:spPr>
          <a:xfrm rot="19500000">
            <a:off x="3038475" y="5133975"/>
            <a:ext cx="2022475" cy="1094740"/>
          </a:xfrm>
          <a:prstGeom prst="rect">
            <a:avLst/>
          </a:prstGeom>
        </p:spPr>
      </p:pic>
      <p:sp>
        <p:nvSpPr>
          <p:cNvPr id="16" name="椭圆 15"/>
          <p:cNvSpPr/>
          <p:nvPr/>
        </p:nvSpPr>
        <p:spPr>
          <a:xfrm>
            <a:off x="2046605" y="729615"/>
            <a:ext cx="591820" cy="6070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07665" y="6341110"/>
            <a:ext cx="376555" cy="368935"/>
          </a:xfrm>
          <a:prstGeom prst="ellipse">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9" name="椭圆 18"/>
          <p:cNvSpPr/>
          <p:nvPr/>
        </p:nvSpPr>
        <p:spPr>
          <a:xfrm>
            <a:off x="4050030" y="3596005"/>
            <a:ext cx="376555" cy="3689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椭圆 19"/>
          <p:cNvSpPr/>
          <p:nvPr/>
        </p:nvSpPr>
        <p:spPr>
          <a:xfrm>
            <a:off x="4426585" y="2988945"/>
            <a:ext cx="591820" cy="607060"/>
          </a:xfrm>
          <a:prstGeom prst="ellipse">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1" name="椭圆 20"/>
          <p:cNvSpPr/>
          <p:nvPr/>
        </p:nvSpPr>
        <p:spPr>
          <a:xfrm>
            <a:off x="2046605" y="235204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 name="椭圆 21"/>
          <p:cNvSpPr/>
          <p:nvPr/>
        </p:nvSpPr>
        <p:spPr>
          <a:xfrm>
            <a:off x="4641850" y="482981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 name="图片 22" descr="05"/>
          <p:cNvPicPr>
            <a:picLocks noChangeAspect="1"/>
          </p:cNvPicPr>
          <p:nvPr/>
        </p:nvPicPr>
        <p:blipFill>
          <a:blip r:embed="rId10" cstate="print"/>
          <a:stretch>
            <a:fillRect/>
          </a:stretch>
        </p:blipFill>
        <p:spPr>
          <a:xfrm>
            <a:off x="5577205" y="4186555"/>
            <a:ext cx="1817370" cy="2418080"/>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1099820" y="4864100"/>
            <a:ext cx="8058785" cy="1536700"/>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72390" y="690245"/>
            <a:ext cx="6700520" cy="3958590"/>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1085850" y="5047615"/>
            <a:ext cx="8058150" cy="1423670"/>
          </a:xfrm>
        </p:spPr>
        <p:txBody>
          <a:bodyPr vert="horz" wrap="square" lIns="91440" tIns="45720" rIns="91440" bIns="45720" numCol="1" rtlCol="0" anchor="t" anchorCtr="0" compatLnSpc="1"/>
          <a:lstStyle/>
          <a:p>
            <a:pPr eaLnBrk="1" hangingPunct="1">
              <a:lnSpc>
                <a:spcPct val="130000"/>
              </a:lnSpc>
              <a:buClrTx/>
              <a:buSzTx/>
              <a:buFont typeface="Wingdings" panose="05000000000000000000" pitchFamily="2" charset="2"/>
              <a:buNone/>
            </a:pPr>
            <a:r>
              <a:rPr lang="en-US" altLang="zh-CN" sz="2400" b="1" dirty="0">
                <a:sym typeface="+mn-ea"/>
              </a:rPr>
              <a:t>2. </a:t>
            </a:r>
            <a:r>
              <a:rPr lang="zh-CN" altLang="en-US" sz="2400" b="1" dirty="0">
                <a:sym typeface="+mn-ea"/>
              </a:rPr>
              <a:t>快速回路 </a:t>
            </a:r>
            <a:r>
              <a:rPr lang="en-US" altLang="zh-CN" sz="2400" b="1" dirty="0">
                <a:latin typeface="Arial" panose="020B0604020202020204" pitchFamily="34" charset="0"/>
                <a:sym typeface="+mn-ea"/>
              </a:rPr>
              <a:t>——</a:t>
            </a:r>
            <a:r>
              <a:rPr lang="en-US" altLang="zh-CN" sz="2400" b="1" dirty="0">
                <a:sym typeface="+mn-ea"/>
              </a:rPr>
              <a:t>  </a:t>
            </a:r>
            <a:r>
              <a:rPr lang="zh-CN" altLang="en-US" sz="2400" b="1" dirty="0">
                <a:sym typeface="+mn-ea"/>
              </a:rPr>
              <a:t>使执行元件获得快速运动的回路。</a:t>
            </a:r>
            <a:endParaRPr lang="zh-CN" altLang="en-US" sz="2400" b="1" kern="1200" dirty="0">
              <a:latin typeface="+mn-lt"/>
              <a:ea typeface="+mn-ea"/>
              <a:cs typeface="+mn-cs"/>
            </a:endParaRPr>
          </a:p>
          <a:p>
            <a:pPr eaLnBrk="1" hangingPunct="1">
              <a:lnSpc>
                <a:spcPct val="130000"/>
              </a:lnSpc>
              <a:buClrTx/>
              <a:buSzTx/>
              <a:buFont typeface="Wingdings" panose="05000000000000000000" pitchFamily="2" charset="2"/>
              <a:buNone/>
            </a:pPr>
            <a:r>
              <a:rPr lang="en-US" altLang="zh-CN" sz="2400" b="1" dirty="0">
                <a:sym typeface="+mn-ea"/>
              </a:rPr>
              <a:t>3. </a:t>
            </a:r>
            <a:r>
              <a:rPr lang="zh-CN" altLang="en-US" sz="2400" b="1" dirty="0">
                <a:sym typeface="+mn-ea"/>
              </a:rPr>
              <a:t>速度换接回路 </a:t>
            </a:r>
            <a:r>
              <a:rPr lang="en-US" altLang="zh-CN" sz="2400" b="1" dirty="0">
                <a:latin typeface="Arial" panose="020B0604020202020204" pitchFamily="34" charset="0"/>
                <a:sym typeface="+mn-ea"/>
              </a:rPr>
              <a:t>——</a:t>
            </a:r>
            <a:r>
              <a:rPr lang="en-US" altLang="zh-CN" sz="2400" b="1" dirty="0">
                <a:sym typeface="+mn-ea"/>
              </a:rPr>
              <a:t>  </a:t>
            </a:r>
            <a:r>
              <a:rPr lang="zh-CN" altLang="en-US" sz="2400" b="1" dirty="0">
                <a:sym typeface="+mn-ea"/>
              </a:rPr>
              <a:t>用来变换执行元件运动速度的回路。</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30</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332105" y="690245"/>
            <a:ext cx="6441440" cy="4556125"/>
          </a:xfrm>
          <a:prstGeom prst="rect">
            <a:avLst/>
          </a:prstGeom>
          <a:noFill/>
        </p:spPr>
        <p:txBody>
          <a:bodyPr wrap="square" rtlCol="0" anchor="t">
            <a:spAutoFit/>
          </a:bodyPr>
          <a:lstStyle/>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速度控制回路——</a:t>
            </a:r>
          </a:p>
          <a:p>
            <a:pPr marL="342900" indent="-342900" eaLnBrk="1" hangingPunct="1">
              <a:lnSpc>
                <a:spcPct val="130000"/>
              </a:lnSpc>
              <a:buClrTx/>
              <a:buSzTx/>
              <a:buFont typeface="Arial" panose="020B0604020202020204" pitchFamily="34" charset="0"/>
              <a:buChar char="•"/>
            </a:pPr>
            <a:r>
              <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rPr>
              <a:t>用来实现液压执行元件速度的调节和变换。该回路主要有：</a:t>
            </a:r>
          </a:p>
          <a:p>
            <a:pPr eaLnBrk="1" hangingPunct="1">
              <a:lnSpc>
                <a:spcPct val="130000"/>
              </a:lnSpc>
              <a:buClrTx/>
              <a:buSzTx/>
              <a:buFont typeface="Arial" panose="020B0604020202020204" pitchFamily="34" charset="0"/>
            </a:pPr>
            <a:r>
              <a:rPr lang="en-US" altLang="zh-CN" sz="2400" b="1" dirty="0">
                <a:latin typeface="+mn-lt"/>
                <a:ea typeface="+mn-ea"/>
                <a:sym typeface="+mn-ea"/>
              </a:rPr>
              <a:t>1. </a:t>
            </a:r>
            <a:r>
              <a:rPr lang="zh-CN" altLang="en-US" sz="2400" b="1" dirty="0">
                <a:latin typeface="+mn-lt"/>
                <a:ea typeface="+mn-ea"/>
                <a:sym typeface="+mn-ea"/>
              </a:rPr>
              <a:t>调速回路</a:t>
            </a:r>
            <a:r>
              <a:rPr lang="en-US" altLang="zh-CN" sz="2400" b="1" dirty="0">
                <a:latin typeface="Arial" panose="020B0604020202020204" pitchFamily="34" charset="0"/>
                <a:ea typeface="+mn-ea"/>
                <a:sym typeface="+mn-ea"/>
              </a:rPr>
              <a:t>——</a:t>
            </a:r>
            <a:r>
              <a:rPr lang="en-US" altLang="zh-CN" sz="2400" b="1" dirty="0">
                <a:latin typeface="+mn-lt"/>
                <a:ea typeface="+mn-ea"/>
                <a:sym typeface="+mn-ea"/>
              </a:rPr>
              <a:t> </a:t>
            </a:r>
            <a:r>
              <a:rPr lang="zh-CN" altLang="en-US" sz="2400" b="1" dirty="0">
                <a:latin typeface="+mn-lt"/>
                <a:ea typeface="+mn-ea"/>
                <a:sym typeface="+mn-ea"/>
              </a:rPr>
              <a:t>用来调节执行元件运动速度的回路。</a:t>
            </a:r>
          </a:p>
          <a:p>
            <a:pPr marL="342900" indent="-342900" eaLnBrk="1" hangingPunct="1">
              <a:lnSpc>
                <a:spcPct val="130000"/>
              </a:lnSpc>
              <a:buClrTx/>
              <a:buSzTx/>
              <a:buFont typeface="Arial" panose="020B0604020202020204" pitchFamily="34" charset="0"/>
              <a:buChar char="•"/>
            </a:pPr>
            <a:r>
              <a:rPr lang="zh-CN" altLang="en-US" sz="2400" b="1" dirty="0">
                <a:solidFill>
                  <a:srgbClr val="FF0000"/>
                </a:solidFill>
                <a:latin typeface="+mn-lt"/>
                <a:ea typeface="+mn-ea"/>
                <a:sym typeface="+mn-ea"/>
              </a:rPr>
              <a:t>定量泵供油系统的节流调速回路</a:t>
            </a:r>
          </a:p>
          <a:p>
            <a:pPr marL="342900" indent="-342900" eaLnBrk="1" hangingPunct="1">
              <a:lnSpc>
                <a:spcPct val="130000"/>
              </a:lnSpc>
              <a:buClrTx/>
              <a:buSzTx/>
              <a:buFont typeface="Arial" panose="020B0604020202020204" pitchFamily="34" charset="0"/>
              <a:buChar char="•"/>
            </a:pPr>
            <a:r>
              <a:rPr lang="zh-CN" altLang="en-US" sz="2400" b="1" dirty="0">
                <a:latin typeface="+mn-lt"/>
                <a:ea typeface="+mn-ea"/>
                <a:sym typeface="+mn-ea"/>
              </a:rPr>
              <a:t>变量泵（变量马达）的容积调速回路</a:t>
            </a:r>
          </a:p>
          <a:p>
            <a:pPr marL="342900" indent="-342900" eaLnBrk="1" hangingPunct="1">
              <a:lnSpc>
                <a:spcPct val="130000"/>
              </a:lnSpc>
              <a:buClrTx/>
              <a:buSzTx/>
              <a:buFont typeface="Arial" panose="020B0604020202020204" pitchFamily="34" charset="0"/>
              <a:buChar char="•"/>
            </a:pPr>
            <a:r>
              <a:rPr lang="zh-CN" altLang="en-US" sz="2400" b="1" dirty="0">
                <a:latin typeface="+mn-lt"/>
                <a:ea typeface="+mn-ea"/>
                <a:sym typeface="+mn-ea"/>
              </a:rPr>
              <a:t>容积节流调速回路</a:t>
            </a:r>
            <a:endParaRPr lang="zh-CN" altLang="en-US" sz="2400" b="1" kern="1200" dirty="0">
              <a:latin typeface="+mn-lt"/>
              <a:ea typeface="+mn-ea"/>
              <a:cs typeface="+mn-cs"/>
            </a:endParaRPr>
          </a:p>
          <a:p>
            <a:pPr marL="452755" marR="0" lvl="0" indent="-342900" algn="just" defTabSz="914400" rtl="0" eaLnBrk="1" fontAlgn="auto" latinLnBrk="0" hangingPunct="1">
              <a:lnSpc>
                <a:spcPct val="140000"/>
              </a:lnSpc>
              <a:spcBef>
                <a:spcPct val="20000"/>
              </a:spcBef>
              <a:spcAft>
                <a:spcPts val="0"/>
              </a:spcAft>
              <a:buClrTx/>
              <a:buSzTx/>
              <a:buFont typeface="Arial" panose="020B0604020202020204" pitchFamily="34" charset="0"/>
              <a:buChar char="•"/>
              <a:defRPr/>
            </a:pPr>
            <a:endPar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endParaRPr>
          </a:p>
        </p:txBody>
      </p:sp>
      <p:pic>
        <p:nvPicPr>
          <p:cNvPr id="10" name="图片 9" descr="claude-peladeau-5JmMkagEfuM-unsplash"/>
          <p:cNvPicPr>
            <a:picLocks noChangeAspect="1"/>
          </p:cNvPicPr>
          <p:nvPr/>
        </p:nvPicPr>
        <p:blipFill>
          <a:blip r:embed="rId5" cstate="print"/>
          <a:stretch>
            <a:fillRect/>
          </a:stretch>
        </p:blipFill>
        <p:spPr>
          <a:xfrm flipH="1">
            <a:off x="6916420" y="690245"/>
            <a:ext cx="2242185" cy="3958590"/>
          </a:xfrm>
          <a:prstGeom prst="rect">
            <a:avLst/>
          </a:prstGeom>
        </p:spPr>
      </p:pic>
      <p:pic>
        <p:nvPicPr>
          <p:cNvPr id="11" name="图片 10" descr="thisisengineering-raeng-lx8CooX66ms-unsplash"/>
          <p:cNvPicPr>
            <a:picLocks noChangeAspect="1"/>
          </p:cNvPicPr>
          <p:nvPr/>
        </p:nvPicPr>
        <p:blipFill>
          <a:blip r:embed="rId6" cstate="print"/>
          <a:srcRect l="61297" r="15729"/>
          <a:stretch>
            <a:fillRect/>
          </a:stretch>
        </p:blipFill>
        <p:spPr>
          <a:xfrm>
            <a:off x="0" y="4862830"/>
            <a:ext cx="986155" cy="1536700"/>
          </a:xfrm>
          <a:prstGeom prst="rect">
            <a:avLst/>
          </a:prstGeom>
        </p:spPr>
      </p:pic>
      <p:sp>
        <p:nvSpPr>
          <p:cNvPr id="13" name="矩形 12"/>
          <p:cNvSpPr/>
          <p:nvPr/>
        </p:nvSpPr>
        <p:spPr>
          <a:xfrm>
            <a:off x="0" y="4863465"/>
            <a:ext cx="993775" cy="15367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2535"/>
            <a:ext cx="8611870" cy="52133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43230" y="623570"/>
            <a:ext cx="54082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43865" y="1231900"/>
            <a:ext cx="8195310" cy="52139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just" defTabSz="914400" rtl="0" eaLnBrk="1" fontAlgn="base" latinLnBrk="0" hangingPunct="1">
              <a:lnSpc>
                <a:spcPct val="140000"/>
              </a:lnSpc>
              <a:spcBef>
                <a:spcPct val="0"/>
              </a:spcBef>
              <a:spcAft>
                <a:spcPct val="0"/>
              </a:spcAft>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液压缸的速度 v =q /A</a:t>
            </a:r>
          </a:p>
          <a:p>
            <a:pPr marR="0" lvl="0" algn="just" defTabSz="914400" rtl="0" eaLnBrk="1" fontAlgn="base" latinLnBrk="0" hangingPunct="1">
              <a:lnSpc>
                <a:spcPct val="140000"/>
              </a:lnSpc>
              <a:spcBef>
                <a:spcPct val="0"/>
              </a:spcBef>
              <a:spcAft>
                <a:spcPct val="0"/>
              </a:spcAft>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液压马达的转速 n = q /</a:t>
            </a:r>
            <a:r>
              <a:rPr kumimoji="1" lang="en-US" altLang="zh-CN"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V</a:t>
            </a: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R="0" lvl="0" algn="just" defTabSz="914400" rtl="0" eaLnBrk="1" fontAlgn="base" latinLnBrk="0" hangingPunct="1">
              <a:lnSpc>
                <a:spcPct val="140000"/>
              </a:lnSpc>
              <a:spcBef>
                <a:spcPct val="0"/>
              </a:spcBef>
              <a:spcAft>
                <a:spcPct val="0"/>
              </a:spcAft>
              <a:buClrTx/>
              <a:buSzTx/>
              <a:buFont typeface="Wingdings" panose="05000000000000000000" charset="0"/>
              <a:buChar char="u"/>
              <a:defRPr/>
            </a:pPr>
            <a:r>
              <a:rPr kumimoji="1" lang="zh-CN" altLang="en-US" sz="24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调速思路：</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欲调节执行元件的工作速度，有两个途径：</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改变输入执行元件的流量（液压缸、液压马达）</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改变执行元件的几何参数。</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液压缸：改变直径D； 液压马达：改变排量V ；</a:t>
            </a:r>
          </a:p>
          <a:p>
            <a:pPr marR="0" lvl="0" algn="just" defTabSz="914400" rtl="0" eaLnBrk="1" fontAlgn="base" latinLnBrk="0" hangingPunct="1">
              <a:lnSpc>
                <a:spcPct val="140000"/>
              </a:lnSpc>
              <a:spcBef>
                <a:spcPct val="0"/>
              </a:spcBef>
              <a:spcAft>
                <a:spcPct val="0"/>
              </a:spcAft>
              <a:buClrTx/>
              <a:buSzTx/>
              <a:buFont typeface="Wingdings" panose="05000000000000000000" charset="0"/>
              <a:buChar char="u"/>
              <a:defRPr/>
            </a:pPr>
            <a:r>
              <a:rPr kumimoji="1" lang="zh-CN" altLang="en-US" sz="24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调速策略：</a:t>
            </a: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对于一个确定的液压执行元件</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若改变几何参数来实现调速——困难</a:t>
            </a:r>
          </a:p>
          <a:p>
            <a:pPr marL="0" marR="0" lvl="0" indent="0" algn="just" defTabSz="914400" rtl="0" eaLnBrk="1" fontAlgn="base" latinLnBrk="0" hangingPunct="1">
              <a:lnSpc>
                <a:spcPct val="140000"/>
              </a:lnSpc>
              <a:spcBef>
                <a:spcPct val="0"/>
              </a:spcBef>
              <a:spcAft>
                <a:spcPct val="0"/>
              </a:spcAft>
              <a:buClrTx/>
              <a:buSzTx/>
              <a:buNone/>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若改变输入执行元件的流量来实现调速——可行</a:t>
            </a: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2535"/>
            <a:ext cx="8611870" cy="53721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43865" y="623570"/>
            <a:ext cx="54082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43865" y="1231900"/>
            <a:ext cx="8195310" cy="52139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对于定量泵系统，通常采用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流量控制阀来调速</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节流调速回路；</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进油节流调速回路</a:t>
            </a:r>
          </a:p>
          <a:p>
            <a:pPr algn="just" eaLnBrk="1" hangingPunct="1">
              <a:lnSpc>
                <a:spcPct val="14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回油节流调速回路</a:t>
            </a:r>
          </a:p>
          <a:p>
            <a:pPr algn="just" eaLnBrk="1" hangingPunct="1">
              <a:lnSpc>
                <a:spcPct val="14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旁路节流调速</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回路</a:t>
            </a:r>
            <a:endPar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40000"/>
              </a:lnSpc>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对于变量泵（马达）系统，</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通过改变液压泵（马达）的排量来调速</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容积调速</a:t>
            </a:r>
            <a:r>
              <a:rPr lang="zh-CN" altLang="en-US" sz="2000" b="1" dirty="0" smtClean="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回路</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pPr>
            <a:endParaRPr lang="en-US" altLang="zh-CN" sz="2000" b="1" dirty="0" smtClean="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40000"/>
              </a:lnSpc>
            </a:pPr>
            <a:r>
              <a:rPr lang="zh-CN" altLang="en-US" sz="2000" b="1" dirty="0" smtClean="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同时</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调节泵的排量和流量控制阀来调速</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容积节流调速回路</a:t>
            </a:r>
            <a:r>
              <a:rPr lang="zh-CN" altLang="en-US" sz="2000" b="1" dirty="0" smtClean="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5585" y="1232535"/>
            <a:ext cx="8611870" cy="52133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43230" y="623570"/>
            <a:ext cx="74110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（一）定量泵节流调速回路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43865" y="1231900"/>
            <a:ext cx="8195310" cy="52139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10000"/>
              </a:lnSpc>
              <a:buFont typeface="Wingdings" panose="05000000000000000000" charset="0"/>
              <a:buChar char="u"/>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回路的组成及作用：</a:t>
            </a:r>
          </a:p>
          <a:p>
            <a:pPr marL="0" indent="0" algn="just" eaLnBrk="1" hangingPunct="1">
              <a:lnSpc>
                <a:spcPct val="110000"/>
              </a:lnSpc>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定量泵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用来供油</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1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执行元件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用来获得速度</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1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流量控制阀（节流阀、调速阀等）</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用来调节流量</a:t>
            </a:r>
          </a:p>
          <a:p>
            <a:pPr algn="just" eaLnBrk="1" hangingPunct="1">
              <a:lnSpc>
                <a:spcPct val="11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溢流阀</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用来稳定系统压力或保证系统安全</a:t>
            </a: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33795" name="Picture 11" descr="6-10"/>
          <p:cNvPicPr>
            <a:picLocks noGrp="1" noChangeAspect="1"/>
          </p:cNvPicPr>
          <p:nvPr/>
        </p:nvPicPr>
        <p:blipFill>
          <a:blip r:embed="rId5">
            <a:clrChange>
              <a:clrFrom>
                <a:srgbClr val="FFFFFF">
                  <a:alpha val="100000"/>
                </a:srgbClr>
              </a:clrFrom>
              <a:clrTo>
                <a:srgbClr val="FFFFFF">
                  <a:alpha val="100000"/>
                  <a:alpha val="0"/>
                </a:srgbClr>
              </a:clrTo>
            </a:clrChange>
          </a:blip>
          <a:srcRect/>
          <a:stretch>
            <a:fillRect/>
          </a:stretch>
        </p:blipFill>
        <p:spPr>
          <a:xfrm>
            <a:off x="1492250" y="3631565"/>
            <a:ext cx="6158865" cy="288607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5585" y="1232535"/>
            <a:ext cx="8611870" cy="21951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43230" y="623570"/>
            <a:ext cx="74110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（一）定量泵节流调速回路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43865" y="1303655"/>
            <a:ext cx="8195310" cy="20250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按流量控制阀安放位置的不同分：</a:t>
            </a:r>
          </a:p>
          <a:p>
            <a:pPr>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进油节流调速回路 </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将流量控制阀串联在液压泵与液压缸之间。</a:t>
            </a:r>
          </a:p>
          <a:p>
            <a:pPr>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回油节流调速回路 </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将流量控制阀串联在液压缸与油箱之间。</a:t>
            </a:r>
          </a:p>
          <a:p>
            <a:pPr>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旁路节流调速回路 </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将流量控制阀安装在液压缸并联的支路上。</a:t>
            </a:r>
            <a:endPar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34820" name="Picture 11"/>
          <p:cNvPicPr>
            <a:picLocks noChangeAspect="1"/>
          </p:cNvPicPr>
          <p:nvPr/>
        </p:nvPicPr>
        <p:blipFill>
          <a:blip r:embed="rId5">
            <a:clrChange>
              <a:clrFrom>
                <a:srgbClr val="FFFFFF">
                  <a:alpha val="100000"/>
                </a:srgbClr>
              </a:clrFrom>
              <a:clrTo>
                <a:srgbClr val="FFFFFF">
                  <a:alpha val="100000"/>
                  <a:alpha val="0"/>
                </a:srgbClr>
              </a:clrTo>
            </a:clrChange>
          </a:blip>
          <a:srcRect l="909" t="2837"/>
          <a:stretch>
            <a:fillRect/>
          </a:stretch>
        </p:blipFill>
        <p:spPr>
          <a:xfrm>
            <a:off x="280035" y="3681730"/>
            <a:ext cx="8586470" cy="266827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5585" y="1586230"/>
            <a:ext cx="8611870" cy="46780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727075"/>
            <a:ext cx="74110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（一）定量泵节流调速回路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3" name="Picture 11" descr="6-10"/>
          <p:cNvPicPr>
            <a:picLocks noGrp="1" noChangeAspect="1"/>
          </p:cNvPicPr>
          <p:nvPr/>
        </p:nvPicPr>
        <p:blipFill>
          <a:blip r:embed="rId5">
            <a:clrChange>
              <a:clrFrom>
                <a:srgbClr val="FFFFFF">
                  <a:alpha val="100000"/>
                </a:srgbClr>
              </a:clrFrom>
              <a:clrTo>
                <a:srgbClr val="FFFFFF">
                  <a:alpha val="100000"/>
                  <a:alpha val="0"/>
                </a:srgbClr>
              </a:clrTo>
            </a:clrChange>
          </a:blip>
          <a:srcRect/>
          <a:stretch>
            <a:fillRect/>
          </a:stretch>
        </p:blipFill>
        <p:spPr>
          <a:xfrm>
            <a:off x="-635" y="1835785"/>
            <a:ext cx="9145270" cy="426783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
          <p:cNvSpPr/>
          <p:nvPr/>
        </p:nvSpPr>
        <p:spPr>
          <a:xfrm>
            <a:off x="235585" y="1586230"/>
            <a:ext cx="8611870" cy="46780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32" name="Rectangle 3"/>
          <p:cNvSpPr>
            <a:spLocks noGrp="1" noChangeArrowheads="1"/>
          </p:cNvSpPr>
          <p:nvPr>
            <p:ph type="body" sz="half" idx="1"/>
          </p:nvPr>
        </p:nvSpPr>
        <p:spPr>
          <a:xfrm>
            <a:off x="395288" y="333375"/>
            <a:ext cx="8424862" cy="6264275"/>
          </a:xfrm>
        </p:spPr>
        <p:txBody>
          <a:bodyPr/>
          <a:lstStyle/>
          <a:p>
            <a:pPr eaLnBrk="1" hangingPunct="1">
              <a:lnSpc>
                <a:spcPct val="140000"/>
              </a:lnSpc>
              <a:buFont typeface="Wingdings" pitchFamily="2" charset="2"/>
              <a:buNone/>
            </a:pPr>
            <a:endParaRPr lang="en-US" altLang="zh-CN" sz="2000" b="1" dirty="0" smtClean="0">
              <a:latin typeface="仿宋_GB2312" pitchFamily="49" charset="-122"/>
              <a:ea typeface="仿宋_GB2312" pitchFamily="49" charset="-122"/>
            </a:endParaRPr>
          </a:p>
          <a:p>
            <a:pPr eaLnBrk="1" hangingPunct="1">
              <a:lnSpc>
                <a:spcPct val="140000"/>
              </a:lnSpc>
              <a:buFont typeface="Wingdings" pitchFamily="2" charset="2"/>
              <a:buNone/>
            </a:pPr>
            <a:endParaRPr lang="en-US" altLang="zh-CN" sz="2000" b="1" dirty="0" smtClean="0">
              <a:latin typeface="仿宋_GB2312" pitchFamily="49" charset="-122"/>
              <a:ea typeface="仿宋_GB2312" pitchFamily="49" charset="-122"/>
            </a:endParaRP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）速度负载特性</a:t>
            </a:r>
            <a:endPar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液压缸活塞运动速度： </a:t>
            </a: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流经节流阀的流量： </a:t>
            </a:r>
          </a:p>
          <a:p>
            <a:pPr eaLnBrk="1" hangingPunct="1">
              <a:lnSpc>
                <a:spcPct val="140000"/>
              </a:lnSpc>
              <a:buFont typeface="Wingdings" pitchFamily="2" charset="2"/>
              <a:buNone/>
            </a:pPr>
            <a:endPar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液压缸活塞的受力平衡方程：</a:t>
            </a: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因为：                     其中</a:t>
            </a:r>
          </a:p>
          <a:p>
            <a:pPr eaLnBrk="1" hangingPunct="1">
              <a:lnSpc>
                <a:spcPct val="140000"/>
              </a:lnSpc>
              <a:buFont typeface="Wingdings" pitchFamily="2" charset="2"/>
              <a:buNone/>
            </a:pPr>
            <a:endPar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40000"/>
              </a:lnSpc>
              <a:buFont typeface="Wingdings" pitchFamily="2" charset="2"/>
              <a:buNone/>
            </a:pPr>
            <a:endPar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40000"/>
              </a:lnSpc>
              <a:buFont typeface="Wingdings" pitchFamily="2" charset="2"/>
              <a:buNone/>
            </a:pPr>
            <a:endPar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40000"/>
              </a:lnSpc>
              <a:buFont typeface="Wingdings" pitchFamily="2" charset="2"/>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速度负载特性方程 </a:t>
            </a:r>
          </a:p>
        </p:txBody>
      </p:sp>
      <p:graphicFrame>
        <p:nvGraphicFramePr>
          <p:cNvPr id="1026" name="Object 7"/>
          <p:cNvGraphicFramePr>
            <a:graphicFrameLocks noChangeAspect="1"/>
          </p:cNvGraphicFramePr>
          <p:nvPr>
            <p:ph sz="half" idx="2"/>
          </p:nvPr>
        </p:nvGraphicFramePr>
        <p:xfrm>
          <a:off x="4572000" y="3714752"/>
          <a:ext cx="2066945" cy="688981"/>
        </p:xfrm>
        <a:graphic>
          <a:graphicData uri="http://schemas.openxmlformats.org/presentationml/2006/ole">
            <p:oleObj spid="_x0000_s1026" name="公式" r:id="rId3" imgW="1333440" imgH="444240" progId="Equation.3">
              <p:embed/>
            </p:oleObj>
          </a:graphicData>
        </a:graphic>
      </p:graphicFrame>
      <p:sp>
        <p:nvSpPr>
          <p:cNvPr id="2" name="灯片编号占位符 5"/>
          <p:cNvSpPr>
            <a:spLocks noGrp="1"/>
          </p:cNvSpPr>
          <p:nvPr>
            <p:ph type="sldNum" sz="quarter" idx="12"/>
          </p:nvPr>
        </p:nvSpPr>
        <p:spPr/>
        <p:txBody>
          <a:bodyPr/>
          <a:lstStyle/>
          <a:p>
            <a:pPr>
              <a:defRPr/>
            </a:pPr>
            <a:fld id="{B7AB7D24-9CB4-4DEB-B84B-49521C5AE9B1}" type="slidenum">
              <a:rPr lang="en-US" altLang="zh-CN" smtClean="0"/>
              <a:pPr>
                <a:defRPr/>
              </a:pPr>
              <a:t>36</a:t>
            </a:fld>
            <a:endParaRPr lang="en-US" altLang="zh-CN" smtClean="0"/>
          </a:p>
        </p:txBody>
      </p:sp>
      <p:graphicFrame>
        <p:nvGraphicFramePr>
          <p:cNvPr id="1027" name="Object 4"/>
          <p:cNvGraphicFramePr>
            <a:graphicFrameLocks noChangeAspect="1"/>
          </p:cNvGraphicFramePr>
          <p:nvPr/>
        </p:nvGraphicFramePr>
        <p:xfrm>
          <a:off x="3143240" y="1643050"/>
          <a:ext cx="863600" cy="863600"/>
        </p:xfrm>
        <a:graphic>
          <a:graphicData uri="http://schemas.openxmlformats.org/presentationml/2006/ole">
            <p:oleObj spid="_x0000_s1027" name="公式" r:id="rId4" imgW="457200" imgH="444240" progId="Equation.3">
              <p:embed/>
            </p:oleObj>
          </a:graphicData>
        </a:graphic>
      </p:graphicFrame>
      <p:graphicFrame>
        <p:nvGraphicFramePr>
          <p:cNvPr id="1028" name="Object 5"/>
          <p:cNvGraphicFramePr>
            <a:graphicFrameLocks noChangeAspect="1"/>
          </p:cNvGraphicFramePr>
          <p:nvPr/>
        </p:nvGraphicFramePr>
        <p:xfrm>
          <a:off x="1785918" y="2786058"/>
          <a:ext cx="3600450" cy="481013"/>
        </p:xfrm>
        <a:graphic>
          <a:graphicData uri="http://schemas.openxmlformats.org/presentationml/2006/ole">
            <p:oleObj spid="_x0000_s1028" name="公式" r:id="rId5" imgW="2095200" imgH="266400" progId="Equation.3">
              <p:embed/>
            </p:oleObj>
          </a:graphicData>
        </a:graphic>
      </p:graphicFrame>
      <p:graphicFrame>
        <p:nvGraphicFramePr>
          <p:cNvPr id="1029" name="Object 6"/>
          <p:cNvGraphicFramePr>
            <a:graphicFrameLocks noChangeAspect="1"/>
          </p:cNvGraphicFramePr>
          <p:nvPr/>
        </p:nvGraphicFramePr>
        <p:xfrm>
          <a:off x="500034" y="3786190"/>
          <a:ext cx="2305050" cy="473075"/>
        </p:xfrm>
        <a:graphic>
          <a:graphicData uri="http://schemas.openxmlformats.org/presentationml/2006/ole">
            <p:oleObj spid="_x0000_s1029" name="公式" r:id="rId6" imgW="1117440" imgH="215640" progId="Equation.3">
              <p:embed/>
            </p:oleObj>
          </a:graphicData>
        </a:graphic>
      </p:graphicFrame>
      <p:graphicFrame>
        <p:nvGraphicFramePr>
          <p:cNvPr id="1030" name="Object 10"/>
          <p:cNvGraphicFramePr>
            <a:graphicFrameLocks noChangeAspect="1"/>
          </p:cNvGraphicFramePr>
          <p:nvPr/>
        </p:nvGraphicFramePr>
        <p:xfrm>
          <a:off x="428596" y="4664090"/>
          <a:ext cx="7777163" cy="908050"/>
        </p:xfrm>
        <a:graphic>
          <a:graphicData uri="http://schemas.openxmlformats.org/presentationml/2006/ole">
            <p:oleObj spid="_x0000_s1030" name="公式" r:id="rId7" imgW="4356000" imgH="482400" progId="Equation.3">
              <p:embed/>
            </p:oleObj>
          </a:graphicData>
        </a:graphic>
      </p:graphicFrame>
      <p:graphicFrame>
        <p:nvGraphicFramePr>
          <p:cNvPr id="1031" name="Object 11"/>
          <p:cNvGraphicFramePr>
            <a:graphicFrameLocks noChangeAspect="1"/>
          </p:cNvGraphicFramePr>
          <p:nvPr/>
        </p:nvGraphicFramePr>
        <p:xfrm>
          <a:off x="2901962" y="5654696"/>
          <a:ext cx="3455988" cy="846138"/>
        </p:xfrm>
        <a:graphic>
          <a:graphicData uri="http://schemas.openxmlformats.org/presentationml/2006/ole">
            <p:oleObj spid="_x0000_s1031" name="公式" r:id="rId8" imgW="1866600" imgH="457200" progId="Equation.3">
              <p:embed/>
            </p:oleObj>
          </a:graphicData>
        </a:graphic>
      </p:graphicFrame>
      <p:pic>
        <p:nvPicPr>
          <p:cNvPr id="1034" name="Picture 12" descr="6-8"/>
          <p:cNvPicPr>
            <a:picLocks noChangeAspect="1" noChangeArrowheads="1"/>
          </p:cNvPicPr>
          <p:nvPr/>
        </p:nvPicPr>
        <p:blipFill>
          <a:blip r:embed="rId9"/>
          <a:srcRect r="49980" b="17657"/>
          <a:stretch>
            <a:fillRect/>
          </a:stretch>
        </p:blipFill>
        <p:spPr bwMode="auto">
          <a:xfrm>
            <a:off x="5651500" y="260350"/>
            <a:ext cx="3171825" cy="3311525"/>
          </a:xfrm>
          <a:prstGeom prst="rect">
            <a:avLst/>
          </a:prstGeom>
          <a:noFill/>
          <a:ln w="9525">
            <a:noFill/>
            <a:miter lim="800000"/>
            <a:headEnd/>
            <a:tailEnd/>
          </a:ln>
        </p:spPr>
      </p:pic>
      <p:sp>
        <p:nvSpPr>
          <p:cNvPr id="12" name="Rectangle 3"/>
          <p:cNvSpPr txBox="1">
            <a:spLocks/>
          </p:cNvSpPr>
          <p:nvPr/>
        </p:nvSpPr>
        <p:spPr>
          <a:xfrm>
            <a:off x="332105" y="727075"/>
            <a:ext cx="7411085" cy="608330"/>
          </a:xfrm>
          <a:prstGeom prst="rect">
            <a:avLst/>
          </a:prstGeom>
          <a:noFill/>
          <a:ln w="9525">
            <a:noFill/>
          </a:ln>
        </p:spPr>
        <p:txBody>
          <a:bodyPr vert="horz" wrap="square" lIns="91440" tIns="45720" rIns="91440" bIns="45720" anchor="t"/>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tabLst/>
              <a:defRPr/>
            </a:pPr>
            <a:r>
              <a:rPr kumimoji="0" lang="zh-CN" altLang="en-US" sz="3600" b="1" i="0" u="none" strike="noStrike" kern="1200" cap="none" spc="0" normalizeH="0" baseline="0" noProof="0" smtClean="0">
                <a:ln>
                  <a:noFill/>
                </a:ln>
                <a:solidFill>
                  <a:srgbClr val="111E2C"/>
                </a:solidFill>
                <a:effectLst/>
                <a:uLnTx/>
                <a:uFillTx/>
                <a:latin typeface="Hiragino Sans GB W6" panose="020B0300000000000000" charset="-122"/>
                <a:ea typeface="Hiragino Sans GB W6" panose="020B0300000000000000" charset="-122"/>
                <a:cs typeface="+mn-cs"/>
              </a:rPr>
              <a:t>（一）定量泵节流调速回路</a:t>
            </a:r>
            <a:endParaRPr kumimoji="0" lang="zh-CN" altLang="en-US" sz="3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3"/>
          <p:cNvSpPr/>
          <p:nvPr/>
        </p:nvSpPr>
        <p:spPr>
          <a:xfrm>
            <a:off x="235585" y="1586230"/>
            <a:ext cx="8611870" cy="46780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51" name="Rectangle 3"/>
          <p:cNvSpPr>
            <a:spLocks noGrp="1" noChangeArrowheads="1"/>
          </p:cNvSpPr>
          <p:nvPr>
            <p:ph type="body" sz="half" idx="1"/>
          </p:nvPr>
        </p:nvSpPr>
        <p:spPr>
          <a:xfrm>
            <a:off x="323850" y="404813"/>
            <a:ext cx="8496300" cy="6048375"/>
          </a:xfrm>
        </p:spPr>
        <p:txBody>
          <a:bodyPr/>
          <a:lstStyle/>
          <a:p>
            <a:pPr eaLnBrk="1" hangingPunct="1">
              <a:lnSpc>
                <a:spcPct val="130000"/>
              </a:lnSpc>
              <a:buFont typeface="Wingdings" pitchFamily="2" charset="2"/>
              <a:buNone/>
            </a:pPr>
            <a:endParaRPr lang="en-US" altLang="zh-CN" sz="2400" b="1" dirty="0" smtClean="0">
              <a:solidFill>
                <a:schemeClr val="hlink"/>
              </a:solidFill>
              <a:ea typeface="仿宋_GB2312" pitchFamily="49" charset="-122"/>
            </a:endParaRPr>
          </a:p>
          <a:p>
            <a:pPr eaLnBrk="1" hangingPunct="1">
              <a:lnSpc>
                <a:spcPct val="130000"/>
              </a:lnSpc>
              <a:buFont typeface="Wingdings" pitchFamily="2" charset="2"/>
              <a:buNone/>
            </a:pPr>
            <a:endParaRPr lang="en-US" altLang="zh-CN" sz="2400" b="1" dirty="0" smtClean="0">
              <a:solidFill>
                <a:schemeClr val="hlink"/>
              </a:solidFill>
              <a:ea typeface="仿宋_GB2312" pitchFamily="49" charset="-122"/>
            </a:endParaRP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速度负载特性曲线</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a:t>
            </a:r>
          </a:p>
          <a:p>
            <a:pPr>
              <a:lnSpc>
                <a:spcPct val="140000"/>
              </a:lnSpc>
              <a:buNone/>
            </a:pPr>
            <a:endPar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a:lnSpc>
                <a:spcPct val="140000"/>
              </a:lnSpc>
              <a:buNone/>
            </a:pPr>
            <a:endPar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endParaRP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按不同节流阀的通流面积</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AT</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作图，</a:t>
            </a: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可得一组抛物线，该曲线称为进油节流</a:t>
            </a: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调速回路的速度负载特性曲线。</a:t>
            </a: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讨论：</a:t>
            </a: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①当其他条件不变时，</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v</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AT</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成正比。</a:t>
            </a:r>
          </a:p>
          <a:p>
            <a:pPr>
              <a:lnSpc>
                <a:spcPct val="140000"/>
              </a:lnSpc>
              <a:buNone/>
            </a:pP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即：</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AT</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越大，</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v</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越大。调节</a:t>
            </a:r>
            <a:r>
              <a:rPr lang="en-US" altLang="zh-CN" sz="2000" b="1" dirty="0" smtClean="0">
                <a:latin typeface="宋体" panose="02010600030101010101" pitchFamily="2" charset="-122"/>
                <a:ea typeface="宋体" panose="02010600030101010101" pitchFamily="2" charset="-122"/>
                <a:cs typeface="宋体" panose="02010600030101010101" pitchFamily="2" charset="-122"/>
                <a:sym typeface="+mn-ea"/>
              </a:rPr>
              <a:t>AT</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就能实现无级调速。</a:t>
            </a:r>
          </a:p>
        </p:txBody>
      </p:sp>
      <p:graphicFrame>
        <p:nvGraphicFramePr>
          <p:cNvPr id="2050" name="Object 5"/>
          <p:cNvGraphicFramePr>
            <a:graphicFrameLocks noChangeAspect="1"/>
          </p:cNvGraphicFramePr>
          <p:nvPr>
            <p:ph sz="half" idx="2"/>
          </p:nvPr>
        </p:nvGraphicFramePr>
        <p:xfrm>
          <a:off x="857224" y="2143116"/>
          <a:ext cx="3240088" cy="793750"/>
        </p:xfrm>
        <a:graphic>
          <a:graphicData uri="http://schemas.openxmlformats.org/presentationml/2006/ole">
            <p:oleObj spid="_x0000_s2050" name="公式" r:id="rId3" imgW="1866600" imgH="457200" progId="Equation.3">
              <p:embed/>
            </p:oleObj>
          </a:graphicData>
        </a:graphic>
      </p:graphicFrame>
      <p:sp>
        <p:nvSpPr>
          <p:cNvPr id="2" name="灯片编号占位符 5"/>
          <p:cNvSpPr>
            <a:spLocks noGrp="1"/>
          </p:cNvSpPr>
          <p:nvPr>
            <p:ph type="sldNum" sz="quarter" idx="12"/>
          </p:nvPr>
        </p:nvSpPr>
        <p:spPr/>
        <p:txBody>
          <a:bodyPr/>
          <a:lstStyle/>
          <a:p>
            <a:pPr>
              <a:defRPr/>
            </a:pPr>
            <a:fld id="{339F94A1-865F-4C92-8707-BFA5AA5D6480}" type="slidenum">
              <a:rPr lang="en-US" altLang="zh-CN" smtClean="0"/>
              <a:pPr>
                <a:defRPr/>
              </a:pPr>
              <a:t>37</a:t>
            </a:fld>
            <a:endParaRPr lang="en-US" altLang="zh-CN" smtClean="0"/>
          </a:p>
        </p:txBody>
      </p:sp>
      <p:pic>
        <p:nvPicPr>
          <p:cNvPr id="2053" name="Picture 4" descr="6-9"/>
          <p:cNvPicPr>
            <a:picLocks noChangeAspect="1" noChangeArrowheads="1"/>
          </p:cNvPicPr>
          <p:nvPr/>
        </p:nvPicPr>
        <p:blipFill>
          <a:blip r:embed="rId4"/>
          <a:srcRect/>
          <a:stretch>
            <a:fillRect/>
          </a:stretch>
        </p:blipFill>
        <p:spPr bwMode="auto">
          <a:xfrm>
            <a:off x="5072066" y="1428736"/>
            <a:ext cx="3857625" cy="3887788"/>
          </a:xfrm>
          <a:prstGeom prst="rect">
            <a:avLst/>
          </a:prstGeom>
          <a:noFill/>
          <a:ln w="9525">
            <a:noFill/>
            <a:miter lim="800000"/>
            <a:headEnd/>
            <a:tailEnd/>
          </a:ln>
        </p:spPr>
      </p:pic>
      <p:sp>
        <p:nvSpPr>
          <p:cNvPr id="7" name="Rectangle 3"/>
          <p:cNvSpPr txBox="1">
            <a:spLocks/>
          </p:cNvSpPr>
          <p:nvPr/>
        </p:nvSpPr>
        <p:spPr>
          <a:xfrm>
            <a:off x="332105" y="727075"/>
            <a:ext cx="7411085" cy="608330"/>
          </a:xfrm>
          <a:prstGeom prst="rect">
            <a:avLst/>
          </a:prstGeom>
          <a:noFill/>
          <a:ln w="9525">
            <a:noFill/>
          </a:ln>
        </p:spPr>
        <p:txBody>
          <a:bodyPr vert="horz" wrap="square" lIns="91440" tIns="45720" rIns="91440" bIns="45720" anchor="t"/>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tabLst/>
              <a:defRPr/>
            </a:pPr>
            <a:r>
              <a:rPr kumimoji="0" lang="zh-CN" altLang="en-US" sz="3600" b="1" i="0" u="none" strike="noStrike" kern="1200" cap="none" spc="0" normalizeH="0" baseline="0" noProof="0" dirty="0" smtClean="0">
                <a:ln>
                  <a:noFill/>
                </a:ln>
                <a:solidFill>
                  <a:srgbClr val="111E2C"/>
                </a:solidFill>
                <a:effectLst/>
                <a:uLnTx/>
                <a:uFillTx/>
                <a:latin typeface="Hiragino Sans GB W6" panose="020B0300000000000000" charset="-122"/>
                <a:ea typeface="Hiragino Sans GB W6" panose="020B0300000000000000" charset="-122"/>
                <a:cs typeface="+mn-cs"/>
              </a:rPr>
              <a:t>（一）定量泵节流调速回路</a:t>
            </a:r>
            <a:endParaRPr kumimoji="0" lang="zh-CN" altLang="en-US" sz="3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3"/>
          <p:cNvSpPr/>
          <p:nvPr/>
        </p:nvSpPr>
        <p:spPr>
          <a:xfrm>
            <a:off x="214282" y="1571612"/>
            <a:ext cx="8611870" cy="46780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077" name="Rectangle 3"/>
          <p:cNvSpPr>
            <a:spLocks noGrp="1" noChangeArrowheads="1"/>
          </p:cNvSpPr>
          <p:nvPr>
            <p:ph type="body" sz="half" idx="1"/>
          </p:nvPr>
        </p:nvSpPr>
        <p:spPr>
          <a:xfrm>
            <a:off x="357158" y="571480"/>
            <a:ext cx="8424862" cy="6191250"/>
          </a:xfrm>
        </p:spPr>
        <p:txBody>
          <a:bodyPr/>
          <a:lstStyle/>
          <a:p>
            <a:pPr eaLnBrk="1" hangingPunct="1">
              <a:lnSpc>
                <a:spcPct val="130000"/>
              </a:lnSpc>
              <a:buFont typeface="Wingdings" pitchFamily="2" charset="2"/>
              <a:buNone/>
            </a:pPr>
            <a:endParaRPr lang="en-US" altLang="zh-CN" sz="2000" b="1" dirty="0" smtClean="0">
              <a:latin typeface="仿宋_GB2312" pitchFamily="49" charset="-122"/>
              <a:ea typeface="仿宋_GB2312" pitchFamily="49" charset="-122"/>
            </a:endParaRPr>
          </a:p>
          <a:p>
            <a:pPr eaLnBrk="1" hangingPunct="1">
              <a:lnSpc>
                <a:spcPct val="130000"/>
              </a:lnSpc>
              <a:buFont typeface="Wingdings" pitchFamily="2" charset="2"/>
              <a:buNone/>
            </a:pPr>
            <a:endParaRPr lang="en-US" altLang="zh-CN" sz="2000" b="1" dirty="0" smtClean="0">
              <a:latin typeface="仿宋_GB2312" pitchFamily="49" charset="-122"/>
              <a:ea typeface="仿宋_GB2312" pitchFamily="49" charset="-122"/>
            </a:endParaRPr>
          </a:p>
          <a:p>
            <a:pPr eaLnBrk="1" hangingPunct="1">
              <a:lnSpc>
                <a:spcPct val="130000"/>
              </a:lnSpc>
              <a:buFont typeface="Wingdings" pitchFamily="2" charset="2"/>
              <a:buNone/>
            </a:pPr>
            <a:r>
              <a:rPr lang="en-US" altLang="zh-CN" sz="2000" b="1" dirty="0" smtClean="0">
                <a:latin typeface="+mn-ea"/>
              </a:rPr>
              <a:t>②</a:t>
            </a:r>
            <a:r>
              <a:rPr lang="zh-CN" altLang="en-US" sz="2000" b="1" dirty="0" smtClean="0">
                <a:latin typeface="+mn-ea"/>
              </a:rPr>
              <a:t>当</a:t>
            </a:r>
            <a:r>
              <a:rPr lang="en-US" altLang="zh-CN" sz="2000" b="1" dirty="0" smtClean="0">
                <a:latin typeface="+mn-ea"/>
              </a:rPr>
              <a:t>A</a:t>
            </a:r>
            <a:r>
              <a:rPr lang="en-US" altLang="zh-CN" sz="2000" b="1" baseline="-25000" dirty="0" smtClean="0">
                <a:latin typeface="+mn-ea"/>
              </a:rPr>
              <a:t>T</a:t>
            </a:r>
            <a:r>
              <a:rPr lang="zh-CN" altLang="en-US" sz="2000" b="1" dirty="0" smtClean="0">
                <a:latin typeface="+mn-ea"/>
              </a:rPr>
              <a:t>一定，</a:t>
            </a:r>
            <a:r>
              <a:rPr lang="en-US" altLang="zh-CN" sz="2000" b="1" dirty="0" smtClean="0">
                <a:latin typeface="+mn-ea"/>
              </a:rPr>
              <a:t>v</a:t>
            </a:r>
            <a:r>
              <a:rPr lang="zh-CN" altLang="en-US" sz="2000" b="1" dirty="0" smtClean="0">
                <a:latin typeface="+mn-ea"/>
              </a:rPr>
              <a:t>随</a:t>
            </a:r>
            <a:r>
              <a:rPr lang="en-US" altLang="zh-CN" sz="2000" b="1" dirty="0" smtClean="0">
                <a:latin typeface="+mn-ea"/>
              </a:rPr>
              <a:t>F</a:t>
            </a:r>
            <a:r>
              <a:rPr lang="en-US" altLang="zh-CN" sz="2000" b="1" baseline="-25000" dirty="0" smtClean="0">
                <a:latin typeface="+mn-ea"/>
              </a:rPr>
              <a:t>L</a:t>
            </a:r>
            <a:r>
              <a:rPr lang="zh-CN" altLang="en-US" sz="2000" b="1" dirty="0" smtClean="0">
                <a:latin typeface="+mn-ea"/>
              </a:rPr>
              <a:t>的增加按抛物线规律下降。</a:t>
            </a:r>
          </a:p>
          <a:p>
            <a:pPr eaLnBrk="1" hangingPunct="1">
              <a:lnSpc>
                <a:spcPct val="130000"/>
              </a:lnSpc>
              <a:buFont typeface="Wingdings" pitchFamily="2" charset="2"/>
              <a:buNone/>
            </a:pPr>
            <a:r>
              <a:rPr lang="zh-CN" altLang="en-US" sz="2000" b="1" dirty="0" smtClean="0">
                <a:latin typeface="+mn-ea"/>
              </a:rPr>
              <a:t>●当</a:t>
            </a:r>
            <a:r>
              <a:rPr lang="en-US" altLang="zh-CN" sz="2000" b="1" dirty="0" smtClean="0">
                <a:latin typeface="+mn-ea"/>
              </a:rPr>
              <a:t>F</a:t>
            </a:r>
            <a:r>
              <a:rPr lang="en-US" altLang="zh-CN" sz="2000" b="1" baseline="-25000" dirty="0" smtClean="0">
                <a:latin typeface="+mn-ea"/>
              </a:rPr>
              <a:t>L</a:t>
            </a:r>
            <a:r>
              <a:rPr lang="en-US" altLang="zh-CN" sz="2000" b="1" dirty="0" smtClean="0">
                <a:latin typeface="+mn-ea"/>
              </a:rPr>
              <a:t>=0</a:t>
            </a:r>
            <a:r>
              <a:rPr lang="zh-CN" altLang="en-US" sz="2000" b="1" dirty="0" smtClean="0">
                <a:latin typeface="+mn-ea"/>
              </a:rPr>
              <a:t>时，活塞的运动速度为空载速度，</a:t>
            </a:r>
          </a:p>
          <a:p>
            <a:pPr eaLnBrk="1" hangingPunct="1">
              <a:lnSpc>
                <a:spcPct val="130000"/>
              </a:lnSpc>
              <a:buFont typeface="Wingdings" pitchFamily="2" charset="2"/>
              <a:buNone/>
            </a:pPr>
            <a:r>
              <a:rPr lang="zh-CN" altLang="en-US" sz="2000" b="1" dirty="0" smtClean="0">
                <a:latin typeface="+mn-ea"/>
              </a:rPr>
              <a:t>即：</a:t>
            </a:r>
            <a:r>
              <a:rPr lang="en-US" altLang="zh-CN" sz="2000" b="1" dirty="0" smtClean="0">
                <a:latin typeface="+mn-ea"/>
              </a:rPr>
              <a:t>v=v</a:t>
            </a:r>
            <a:r>
              <a:rPr lang="en-US" altLang="zh-CN" sz="2000" b="1" baseline="-25000" dirty="0" smtClean="0">
                <a:latin typeface="+mn-ea"/>
              </a:rPr>
              <a:t>0</a:t>
            </a:r>
            <a:r>
              <a:rPr lang="zh-CN" altLang="en-US" sz="2000" b="1" baseline="-25000" dirty="0" smtClean="0">
                <a:latin typeface="+mn-ea"/>
              </a:rPr>
              <a:t>，</a:t>
            </a:r>
            <a:r>
              <a:rPr lang="en-US" altLang="zh-CN" sz="2000" b="1" dirty="0" smtClean="0">
                <a:latin typeface="+mn-ea"/>
              </a:rPr>
              <a:t>v</a:t>
            </a:r>
            <a:r>
              <a:rPr lang="en-US" altLang="zh-CN" sz="2000" b="1" baseline="-25000" dirty="0" smtClean="0">
                <a:latin typeface="+mn-ea"/>
              </a:rPr>
              <a:t>0</a:t>
            </a:r>
            <a:r>
              <a:rPr lang="zh-CN" altLang="en-US" sz="2000" b="1" dirty="0" smtClean="0">
                <a:latin typeface="+mn-ea"/>
              </a:rPr>
              <a:t>点是曲线与纵坐标的交点。</a:t>
            </a:r>
          </a:p>
          <a:p>
            <a:pPr eaLnBrk="1" hangingPunct="1">
              <a:lnSpc>
                <a:spcPct val="140000"/>
              </a:lnSpc>
              <a:buFont typeface="Wingdings" pitchFamily="2" charset="2"/>
              <a:buNone/>
            </a:pPr>
            <a:endParaRPr lang="zh-CN" altLang="en-US" sz="2000" b="1" dirty="0" smtClean="0">
              <a:latin typeface="+mn-ea"/>
            </a:endParaRPr>
          </a:p>
          <a:p>
            <a:pPr eaLnBrk="1" hangingPunct="1">
              <a:lnSpc>
                <a:spcPct val="120000"/>
              </a:lnSpc>
              <a:buFont typeface="Wingdings" pitchFamily="2" charset="2"/>
              <a:buNone/>
            </a:pPr>
            <a:r>
              <a:rPr lang="zh-CN" altLang="en-US" sz="2000" b="1" dirty="0" smtClean="0">
                <a:latin typeface="+mn-ea"/>
              </a:rPr>
              <a:t>    </a:t>
            </a:r>
            <a:endParaRPr lang="en-US" altLang="zh-CN" sz="2000" b="1" dirty="0" smtClean="0">
              <a:latin typeface="+mn-ea"/>
            </a:endParaRPr>
          </a:p>
          <a:p>
            <a:pPr eaLnBrk="1" hangingPunct="1">
              <a:lnSpc>
                <a:spcPct val="120000"/>
              </a:lnSpc>
              <a:buFont typeface="Wingdings" pitchFamily="2" charset="2"/>
              <a:buNone/>
            </a:pPr>
            <a:r>
              <a:rPr lang="zh-CN" altLang="en-US" sz="2000" b="1" dirty="0" smtClean="0">
                <a:latin typeface="+mn-ea"/>
              </a:rPr>
              <a:t>●当</a:t>
            </a:r>
            <a:r>
              <a:rPr lang="en-US" altLang="zh-CN" sz="2000" b="1" dirty="0" smtClean="0">
                <a:latin typeface="+mn-ea"/>
              </a:rPr>
              <a:t>F</a:t>
            </a:r>
            <a:r>
              <a:rPr lang="en-US" altLang="zh-CN" sz="2000" b="1" baseline="-25000" dirty="0" smtClean="0">
                <a:latin typeface="+mn-ea"/>
              </a:rPr>
              <a:t>L</a:t>
            </a:r>
            <a:r>
              <a:rPr lang="en-US" altLang="zh-CN" sz="2000" b="1" dirty="0" smtClean="0">
                <a:latin typeface="+mn-ea"/>
              </a:rPr>
              <a:t>=p</a:t>
            </a:r>
            <a:r>
              <a:rPr lang="en-US" altLang="zh-CN" sz="2000" b="1" baseline="-25000" dirty="0" smtClean="0">
                <a:latin typeface="+mn-ea"/>
              </a:rPr>
              <a:t>s</a:t>
            </a:r>
            <a:r>
              <a:rPr lang="en-US" altLang="zh-CN" sz="2000" b="1" dirty="0" smtClean="0">
                <a:latin typeface="+mn-ea"/>
              </a:rPr>
              <a:t>A</a:t>
            </a:r>
            <a:r>
              <a:rPr lang="en-US" altLang="zh-CN" sz="2000" b="1" baseline="-25000" dirty="0" smtClean="0">
                <a:latin typeface="+mn-ea"/>
              </a:rPr>
              <a:t>1</a:t>
            </a:r>
            <a:r>
              <a:rPr lang="zh-CN" altLang="en-US" sz="2000" b="1" dirty="0" smtClean="0">
                <a:latin typeface="+mn-ea"/>
              </a:rPr>
              <a:t>时， </a:t>
            </a:r>
            <a:r>
              <a:rPr lang="en-US" altLang="zh-CN" sz="2000" b="1" dirty="0" smtClean="0">
                <a:latin typeface="+mn-ea"/>
              </a:rPr>
              <a:t>p</a:t>
            </a:r>
            <a:r>
              <a:rPr lang="en-US" altLang="zh-CN" sz="2000" b="1" baseline="-25000" dirty="0" smtClean="0">
                <a:latin typeface="+mn-ea"/>
              </a:rPr>
              <a:t>1</a:t>
            </a:r>
            <a:r>
              <a:rPr lang="en-US" altLang="zh-CN" sz="2000" b="1" dirty="0" smtClean="0">
                <a:latin typeface="+mn-ea"/>
              </a:rPr>
              <a:t> =</a:t>
            </a:r>
            <a:r>
              <a:rPr lang="en-US" altLang="zh-CN" sz="2000" b="1" dirty="0" err="1" smtClean="0">
                <a:latin typeface="+mn-ea"/>
              </a:rPr>
              <a:t>p</a:t>
            </a:r>
            <a:r>
              <a:rPr lang="en-US" altLang="zh-CN" sz="2000" b="1" baseline="-25000" dirty="0" err="1" smtClean="0">
                <a:latin typeface="+mn-ea"/>
              </a:rPr>
              <a:t>s</a:t>
            </a:r>
            <a:r>
              <a:rPr lang="zh-CN" altLang="en-US" sz="2000" b="1" dirty="0" smtClean="0">
                <a:latin typeface="+mn-ea"/>
              </a:rPr>
              <a:t>，</a:t>
            </a:r>
            <a:r>
              <a:rPr lang="en-US" altLang="zh-CN" sz="2000" b="1" dirty="0" err="1" smtClean="0">
                <a:latin typeface="+mn-ea"/>
              </a:rPr>
              <a:t>Δp</a:t>
            </a:r>
            <a:r>
              <a:rPr lang="zh-CN" altLang="en-US" sz="2000" b="1" dirty="0" smtClean="0">
                <a:latin typeface="+mn-ea"/>
              </a:rPr>
              <a:t>都为零。</a:t>
            </a:r>
          </a:p>
          <a:p>
            <a:pPr eaLnBrk="1" hangingPunct="1">
              <a:lnSpc>
                <a:spcPct val="120000"/>
              </a:lnSpc>
              <a:buFont typeface="Wingdings" pitchFamily="2" charset="2"/>
              <a:buNone/>
            </a:pPr>
            <a:r>
              <a:rPr lang="zh-CN" altLang="en-US" sz="2000" b="1" dirty="0" smtClean="0">
                <a:latin typeface="+mn-ea"/>
              </a:rPr>
              <a:t>   此时，流经节流阀的流量</a:t>
            </a:r>
          </a:p>
          <a:p>
            <a:pPr eaLnBrk="1" hangingPunct="1">
              <a:lnSpc>
                <a:spcPct val="120000"/>
              </a:lnSpc>
              <a:buFont typeface="Wingdings" pitchFamily="2" charset="2"/>
              <a:buNone/>
            </a:pPr>
            <a:r>
              <a:rPr lang="zh-CN" altLang="en-US" sz="2000" b="1" dirty="0" smtClean="0">
                <a:latin typeface="+mn-ea"/>
              </a:rPr>
              <a:t>    </a:t>
            </a:r>
            <a:endParaRPr lang="en-US" altLang="zh-CN" sz="2000" b="1" dirty="0" smtClean="0">
              <a:latin typeface="+mn-ea"/>
            </a:endParaRPr>
          </a:p>
          <a:p>
            <a:pPr eaLnBrk="1" hangingPunct="1">
              <a:lnSpc>
                <a:spcPct val="120000"/>
              </a:lnSpc>
              <a:buFont typeface="Wingdings" pitchFamily="2" charset="2"/>
              <a:buNone/>
            </a:pPr>
            <a:r>
              <a:rPr lang="zh-CN" altLang="en-US" sz="2000" b="1" dirty="0" smtClean="0">
                <a:latin typeface="+mn-ea"/>
              </a:rPr>
              <a:t>即：活塞的运动速度</a:t>
            </a:r>
          </a:p>
          <a:p>
            <a:pPr eaLnBrk="1" hangingPunct="1">
              <a:lnSpc>
                <a:spcPct val="140000"/>
              </a:lnSpc>
              <a:buFont typeface="Wingdings" pitchFamily="2" charset="2"/>
              <a:buNone/>
            </a:pPr>
            <a:r>
              <a:rPr lang="zh-CN" altLang="en-US" sz="2000" b="1" dirty="0" smtClean="0">
                <a:latin typeface="+mn-ea"/>
              </a:rPr>
              <a:t>这表明液压泵输出流量</a:t>
            </a:r>
            <a:r>
              <a:rPr lang="zh-CN" altLang="en-US" sz="2000" b="1" dirty="0" smtClean="0">
                <a:solidFill>
                  <a:schemeClr val="hlink"/>
                </a:solidFill>
                <a:latin typeface="+mn-ea"/>
              </a:rPr>
              <a:t>全部经溢流阀</a:t>
            </a:r>
            <a:r>
              <a:rPr lang="zh-CN" altLang="en-US" sz="2000" b="1" dirty="0" smtClean="0">
                <a:latin typeface="+mn-ea"/>
              </a:rPr>
              <a:t>溢回油箱。</a:t>
            </a:r>
          </a:p>
          <a:p>
            <a:pPr eaLnBrk="1" hangingPunct="1">
              <a:lnSpc>
                <a:spcPct val="140000"/>
              </a:lnSpc>
              <a:buFont typeface="Wingdings" pitchFamily="2" charset="2"/>
              <a:buNone/>
            </a:pPr>
            <a:r>
              <a:rPr lang="zh-CN" altLang="en-US" sz="2000" b="1" dirty="0" smtClean="0">
                <a:latin typeface="+mn-ea"/>
              </a:rPr>
              <a:t>●因此，该回路最大承载能力为：</a:t>
            </a:r>
            <a:r>
              <a:rPr lang="en-US" altLang="zh-CN" sz="2000" b="1" dirty="0" err="1" smtClean="0">
                <a:latin typeface="+mn-ea"/>
              </a:rPr>
              <a:t>F</a:t>
            </a:r>
            <a:r>
              <a:rPr lang="en-US" altLang="zh-CN" sz="2000" b="1" baseline="-25000" dirty="0" err="1" smtClean="0">
                <a:latin typeface="+mn-ea"/>
              </a:rPr>
              <a:t>Lmax</a:t>
            </a:r>
            <a:r>
              <a:rPr lang="en-US" altLang="zh-CN" sz="2000" b="1" dirty="0" smtClean="0">
                <a:latin typeface="+mn-ea"/>
              </a:rPr>
              <a:t>=p</a:t>
            </a:r>
            <a:r>
              <a:rPr lang="en-US" altLang="zh-CN" sz="2000" b="1" baseline="-25000" dirty="0" smtClean="0">
                <a:latin typeface="+mn-ea"/>
              </a:rPr>
              <a:t>s</a:t>
            </a:r>
            <a:r>
              <a:rPr lang="en-US" altLang="zh-CN" sz="2000" b="1" dirty="0" smtClean="0">
                <a:latin typeface="+mn-ea"/>
              </a:rPr>
              <a:t>A</a:t>
            </a:r>
            <a:r>
              <a:rPr lang="en-US" altLang="zh-CN" sz="2000" b="1" baseline="-25000" dirty="0" smtClean="0">
                <a:latin typeface="+mn-ea"/>
              </a:rPr>
              <a:t>1</a:t>
            </a:r>
            <a:endParaRPr lang="en-US" altLang="zh-CN" sz="2000" b="1" dirty="0" smtClean="0">
              <a:latin typeface="+mn-ea"/>
            </a:endParaRPr>
          </a:p>
          <a:p>
            <a:pPr eaLnBrk="1" hangingPunct="1">
              <a:lnSpc>
                <a:spcPct val="140000"/>
              </a:lnSpc>
              <a:buFont typeface="Wingdings" pitchFamily="2" charset="2"/>
              <a:buNone/>
            </a:pPr>
            <a:r>
              <a:rPr lang="en-US" altLang="zh-CN" sz="2000" b="1" dirty="0" smtClean="0">
                <a:latin typeface="+mn-ea"/>
              </a:rPr>
              <a:t>   </a:t>
            </a:r>
            <a:r>
              <a:rPr lang="zh-CN" altLang="en-US" sz="2000" b="1" dirty="0" smtClean="0">
                <a:latin typeface="+mn-ea"/>
              </a:rPr>
              <a:t>不同</a:t>
            </a:r>
            <a:r>
              <a:rPr lang="en-US" altLang="zh-CN" sz="2000" b="1" dirty="0" smtClean="0">
                <a:latin typeface="+mn-ea"/>
              </a:rPr>
              <a:t>A</a:t>
            </a:r>
            <a:r>
              <a:rPr lang="en-US" altLang="zh-CN" sz="2000" b="1" baseline="-25000" dirty="0" smtClean="0">
                <a:latin typeface="+mn-ea"/>
              </a:rPr>
              <a:t>T</a:t>
            </a:r>
            <a:r>
              <a:rPr lang="zh-CN" altLang="en-US" sz="2000" b="1" dirty="0" smtClean="0">
                <a:latin typeface="+mn-ea"/>
              </a:rPr>
              <a:t>的速度负载特性曲线均交于</a:t>
            </a:r>
            <a:r>
              <a:rPr lang="en-US" altLang="zh-CN" sz="2000" b="1" dirty="0" err="1" smtClean="0">
                <a:latin typeface="+mn-ea"/>
              </a:rPr>
              <a:t>F</a:t>
            </a:r>
            <a:r>
              <a:rPr lang="en-US" altLang="zh-CN" sz="2000" b="1" baseline="-25000" dirty="0" err="1" smtClean="0">
                <a:latin typeface="+mn-ea"/>
              </a:rPr>
              <a:t>Lmax</a:t>
            </a:r>
            <a:r>
              <a:rPr lang="zh-CN" altLang="en-US" sz="2000" b="1" dirty="0" smtClean="0">
                <a:latin typeface="+mn-ea"/>
              </a:rPr>
              <a:t>点。</a:t>
            </a:r>
          </a:p>
        </p:txBody>
      </p:sp>
      <p:graphicFrame>
        <p:nvGraphicFramePr>
          <p:cNvPr id="3074" name="Object 4"/>
          <p:cNvGraphicFramePr>
            <a:graphicFrameLocks noChangeAspect="1"/>
          </p:cNvGraphicFramePr>
          <p:nvPr>
            <p:ph sz="half" idx="2"/>
          </p:nvPr>
        </p:nvGraphicFramePr>
        <p:xfrm>
          <a:off x="571472" y="2928934"/>
          <a:ext cx="4964113" cy="666750"/>
        </p:xfrm>
        <a:graphic>
          <a:graphicData uri="http://schemas.openxmlformats.org/presentationml/2006/ole">
            <p:oleObj spid="_x0000_s3074" name="公式" r:id="rId3" imgW="3403440" imgH="457200" progId="Equation.3">
              <p:embed/>
            </p:oleObj>
          </a:graphicData>
        </a:graphic>
      </p:graphicFrame>
      <p:sp>
        <p:nvSpPr>
          <p:cNvPr id="2" name="灯片编号占位符 5"/>
          <p:cNvSpPr>
            <a:spLocks noGrp="1"/>
          </p:cNvSpPr>
          <p:nvPr>
            <p:ph type="sldNum" sz="quarter" idx="12"/>
          </p:nvPr>
        </p:nvSpPr>
        <p:spPr/>
        <p:txBody>
          <a:bodyPr/>
          <a:lstStyle/>
          <a:p>
            <a:pPr>
              <a:defRPr/>
            </a:pPr>
            <a:fld id="{396DE92B-1118-4905-B97F-911B8145BB08}" type="slidenum">
              <a:rPr lang="en-US" altLang="zh-CN" smtClean="0"/>
              <a:pPr>
                <a:defRPr/>
              </a:pPr>
              <a:t>38</a:t>
            </a:fld>
            <a:endParaRPr lang="en-US" altLang="zh-CN" smtClean="0"/>
          </a:p>
        </p:txBody>
      </p:sp>
      <p:graphicFrame>
        <p:nvGraphicFramePr>
          <p:cNvPr id="3075" name="Object 7"/>
          <p:cNvGraphicFramePr>
            <a:graphicFrameLocks noChangeAspect="1"/>
          </p:cNvGraphicFramePr>
          <p:nvPr/>
        </p:nvGraphicFramePr>
        <p:xfrm>
          <a:off x="3714744" y="4143380"/>
          <a:ext cx="2017713" cy="430212"/>
        </p:xfrm>
        <a:graphic>
          <a:graphicData uri="http://schemas.openxmlformats.org/presentationml/2006/ole">
            <p:oleObj spid="_x0000_s3075" name="公式" r:id="rId4" imgW="1231560" imgH="253800" progId="Equation.3">
              <p:embed/>
            </p:oleObj>
          </a:graphicData>
        </a:graphic>
      </p:graphicFrame>
      <p:graphicFrame>
        <p:nvGraphicFramePr>
          <p:cNvPr id="3076" name="Object 8"/>
          <p:cNvGraphicFramePr>
            <a:graphicFrameLocks noChangeAspect="1"/>
          </p:cNvGraphicFramePr>
          <p:nvPr/>
        </p:nvGraphicFramePr>
        <p:xfrm>
          <a:off x="3000364" y="4714884"/>
          <a:ext cx="1439863" cy="635000"/>
        </p:xfrm>
        <a:graphic>
          <a:graphicData uri="http://schemas.openxmlformats.org/presentationml/2006/ole">
            <p:oleObj spid="_x0000_s3076" name="公式" r:id="rId5" imgW="1028520" imgH="444240" progId="Equation.3">
              <p:embed/>
            </p:oleObj>
          </a:graphicData>
        </a:graphic>
      </p:graphicFrame>
      <p:pic>
        <p:nvPicPr>
          <p:cNvPr id="3079" name="Picture 9" descr="6-9"/>
          <p:cNvPicPr>
            <a:picLocks noChangeAspect="1" noChangeArrowheads="1"/>
          </p:cNvPicPr>
          <p:nvPr/>
        </p:nvPicPr>
        <p:blipFill>
          <a:blip r:embed="rId6"/>
          <a:srcRect b="14915"/>
          <a:stretch>
            <a:fillRect/>
          </a:stretch>
        </p:blipFill>
        <p:spPr bwMode="auto">
          <a:xfrm>
            <a:off x="5786438" y="428604"/>
            <a:ext cx="3357562" cy="2879725"/>
          </a:xfrm>
          <a:prstGeom prst="rect">
            <a:avLst/>
          </a:prstGeom>
          <a:noFill/>
          <a:ln w="9525">
            <a:noFill/>
            <a:miter lim="800000"/>
            <a:headEnd/>
            <a:tailEnd/>
          </a:ln>
        </p:spPr>
      </p:pic>
      <p:pic>
        <p:nvPicPr>
          <p:cNvPr id="3080" name="Picture 10" descr="6-8"/>
          <p:cNvPicPr>
            <a:picLocks noChangeAspect="1" noChangeArrowheads="1"/>
          </p:cNvPicPr>
          <p:nvPr/>
        </p:nvPicPr>
        <p:blipFill>
          <a:blip r:embed="rId7"/>
          <a:srcRect r="49980" b="17657"/>
          <a:stretch>
            <a:fillRect/>
          </a:stretch>
        </p:blipFill>
        <p:spPr bwMode="auto">
          <a:xfrm>
            <a:off x="5929322" y="3500438"/>
            <a:ext cx="3103562" cy="3240087"/>
          </a:xfrm>
          <a:prstGeom prst="rect">
            <a:avLst/>
          </a:prstGeom>
          <a:noFill/>
          <a:ln w="9525">
            <a:noFill/>
            <a:miter lim="800000"/>
            <a:headEnd/>
            <a:tailEnd/>
          </a:ln>
        </p:spPr>
      </p:pic>
      <p:sp>
        <p:nvSpPr>
          <p:cNvPr id="10" name="Rectangle 3"/>
          <p:cNvSpPr txBox="1">
            <a:spLocks/>
          </p:cNvSpPr>
          <p:nvPr/>
        </p:nvSpPr>
        <p:spPr>
          <a:xfrm>
            <a:off x="332105" y="727075"/>
            <a:ext cx="7411085" cy="608330"/>
          </a:xfrm>
          <a:prstGeom prst="rect">
            <a:avLst/>
          </a:prstGeom>
          <a:noFill/>
          <a:ln w="9525">
            <a:noFill/>
          </a:ln>
        </p:spPr>
        <p:txBody>
          <a:bodyPr vert="horz" wrap="square" lIns="91440" tIns="45720" rIns="91440" bIns="45720" anchor="t"/>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tabLst/>
              <a:defRPr/>
            </a:pPr>
            <a:r>
              <a:rPr kumimoji="0" lang="zh-CN" altLang="en-US" sz="3600" b="1" i="0" u="none" strike="noStrike" kern="1200" cap="none" spc="0" normalizeH="0" baseline="0" noProof="0" dirty="0" smtClean="0">
                <a:ln>
                  <a:noFill/>
                </a:ln>
                <a:solidFill>
                  <a:srgbClr val="111E2C"/>
                </a:solidFill>
                <a:effectLst/>
                <a:uLnTx/>
                <a:uFillTx/>
                <a:latin typeface="Hiragino Sans GB W6" panose="020B0300000000000000" charset="-122"/>
                <a:ea typeface="Hiragino Sans GB W6" panose="020B0300000000000000" charset="-122"/>
                <a:cs typeface="+mn-cs"/>
              </a:rPr>
              <a:t>（一）定量泵节流调速回路</a:t>
            </a:r>
            <a:endParaRPr kumimoji="0" lang="zh-CN" altLang="en-US" sz="3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圆角矩形 3"/>
          <p:cNvSpPr/>
          <p:nvPr/>
        </p:nvSpPr>
        <p:spPr>
          <a:xfrm>
            <a:off x="235585" y="1232535"/>
            <a:ext cx="8751570" cy="25539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4950" y="623570"/>
            <a:ext cx="76193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（二）进、回油节流调速回路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36872" name="Picture 1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72085" y="3905885"/>
            <a:ext cx="5132070" cy="2438400"/>
          </a:xfrm>
          <a:prstGeom prst="rect">
            <a:avLst/>
          </a:prstGeom>
          <a:noFill/>
          <a:ln w="9525">
            <a:noFill/>
          </a:ln>
        </p:spPr>
      </p:pic>
      <p:pic>
        <p:nvPicPr>
          <p:cNvPr id="36870" name="Picture 6" descr="6-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516880" y="3861435"/>
            <a:ext cx="3237865" cy="2527300"/>
          </a:xfrm>
          <a:prstGeom prst="rect">
            <a:avLst/>
          </a:prstGeom>
          <a:noFill/>
          <a:ln w="9525">
            <a:noFill/>
          </a:ln>
        </p:spPr>
      </p:pic>
      <p:sp>
        <p:nvSpPr>
          <p:cNvPr id="3" name="Text Box 5"/>
          <p:cNvSpPr txBox="1"/>
          <p:nvPr/>
        </p:nvSpPr>
        <p:spPr>
          <a:xfrm>
            <a:off x="394335" y="1367155"/>
            <a:ext cx="2540000" cy="1783715"/>
          </a:xfrm>
          <a:prstGeom prst="rect">
            <a:avLst/>
          </a:prstGeom>
          <a:noFill/>
          <a:ln w="9525">
            <a:noFill/>
          </a:ln>
        </p:spPr>
        <p:txBody>
          <a:bodyPr wrap="square">
            <a:spAutoFit/>
          </a:bodyPr>
          <a:lstStyle/>
          <a:p>
            <a:pPr>
              <a:spcBef>
                <a:spcPct val="50000"/>
              </a:spcBef>
            </a:pPr>
            <a:r>
              <a:rPr lang="zh-CN" altLang="en-US" sz="2000" b="1" dirty="0">
                <a:latin typeface="Arial" panose="020B0604020202020204" pitchFamily="34" charset="0"/>
              </a:rPr>
              <a:t>流量连续性方程</a:t>
            </a:r>
          </a:p>
          <a:p>
            <a:pPr>
              <a:spcBef>
                <a:spcPct val="50000"/>
              </a:spcBef>
            </a:pPr>
            <a:r>
              <a:rPr lang="zh-CN" altLang="en-US" sz="2000" b="1" dirty="0">
                <a:latin typeface="Arial" panose="020B0604020202020204" pitchFamily="34" charset="0"/>
              </a:rPr>
              <a:t>活塞受力平衡方程</a:t>
            </a:r>
          </a:p>
          <a:p>
            <a:pPr>
              <a:spcBef>
                <a:spcPct val="50000"/>
              </a:spcBef>
            </a:pPr>
            <a:r>
              <a:rPr lang="zh-CN" altLang="en-US" sz="2000" b="1" dirty="0">
                <a:latin typeface="Arial" panose="020B0604020202020204" pitchFamily="34" charset="0"/>
              </a:rPr>
              <a:t>节流阀压力流量方程</a:t>
            </a:r>
          </a:p>
          <a:p>
            <a:pPr>
              <a:spcBef>
                <a:spcPct val="50000"/>
              </a:spcBef>
            </a:pPr>
            <a:r>
              <a:rPr lang="zh-CN" altLang="en-US" sz="2000" b="1" dirty="0">
                <a:latin typeface="Arial" panose="020B0604020202020204" pitchFamily="34" charset="0"/>
              </a:rPr>
              <a:t>速度负载特性方程</a:t>
            </a:r>
          </a:p>
        </p:txBody>
      </p:sp>
      <p:sp>
        <p:nvSpPr>
          <p:cNvPr id="36867" name="Rectangle 3"/>
          <p:cNvSpPr>
            <a:spLocks noGrp="1"/>
          </p:cNvSpPr>
          <p:nvPr/>
        </p:nvSpPr>
        <p:spPr>
          <a:xfrm>
            <a:off x="2934335" y="1295400"/>
            <a:ext cx="2777490" cy="23374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p</a:t>
            </a:r>
            <a:r>
              <a:rPr lang="en-US" altLang="zh-CN" sz="2000" b="1" kern="1200" dirty="0">
                <a:latin typeface="+mn-lt"/>
                <a:ea typeface="+mn-ea"/>
                <a:cs typeface="+mn-cs"/>
              </a:rPr>
              <a:t>=</a:t>
            </a: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Δq</a:t>
            </a:r>
          </a:p>
          <a:p>
            <a:pPr eaLnBrk="1" hangingPunct="1">
              <a:buClrTx/>
              <a:buSzTx/>
            </a:pPr>
            <a:r>
              <a:rPr lang="en-US" altLang="zh-CN" sz="2000" b="1" i="1" kern="1200" dirty="0">
                <a:latin typeface="+mn-lt"/>
                <a:ea typeface="+mn-ea"/>
                <a:cs typeface="+mn-cs"/>
              </a:rPr>
              <a:t>p</a:t>
            </a:r>
            <a:r>
              <a:rPr lang="en-US" altLang="zh-CN" sz="2000" b="1" kern="1200" baseline="-25000" dirty="0">
                <a:latin typeface="+mn-lt"/>
                <a:ea typeface="+mn-ea"/>
                <a:cs typeface="+mn-cs"/>
              </a:rPr>
              <a:t>1</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F</a:t>
            </a:r>
          </a:p>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i="1" kern="1200" dirty="0">
                <a:latin typeface="+mn-lt"/>
                <a:ea typeface="+mn-ea"/>
                <a:cs typeface="+mn-cs"/>
              </a:rPr>
              <a:t>Δp</a:t>
            </a:r>
            <a:r>
              <a:rPr lang="en-US" altLang="zh-CN" sz="2000" b="1" kern="1200" baseline="30000" dirty="0">
                <a:latin typeface="+mn-lt"/>
                <a:ea typeface="+mn-ea"/>
                <a:cs typeface="+mn-cs"/>
              </a:rPr>
              <a:t>1/2</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kern="1200" dirty="0">
                <a:latin typeface="+mn-lt"/>
                <a:ea typeface="+mn-ea"/>
                <a:cs typeface="+mn-cs"/>
              </a:rPr>
              <a:t>- </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kern="1200" baseline="30000" dirty="0">
                <a:latin typeface="+mn-lt"/>
                <a:ea typeface="+mn-ea"/>
                <a:cs typeface="+mn-cs"/>
              </a:rPr>
              <a:t>1/2</a:t>
            </a:r>
          </a:p>
          <a:p>
            <a:pPr eaLnBrk="1" hangingPunct="1">
              <a:buClrTx/>
              <a:buSzTx/>
            </a:pPr>
            <a:r>
              <a:rPr lang="en-US" altLang="zh-CN" sz="2000" b="1" i="1" kern="1200" dirty="0">
                <a:latin typeface="+mn-lt"/>
                <a:ea typeface="+mn-ea"/>
                <a:cs typeface="+mn-cs"/>
              </a:rPr>
              <a:t>V</a:t>
            </a:r>
            <a:r>
              <a:rPr lang="en-US" altLang="zh-CN" sz="2000" b="1" kern="1200" dirty="0">
                <a:latin typeface="+mn-lt"/>
                <a:ea typeface="+mn-ea"/>
                <a:cs typeface="+mn-cs"/>
              </a:rPr>
              <a:t> =</a:t>
            </a: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kern="1200" dirty="0">
                <a:latin typeface="+mn-lt"/>
                <a:ea typeface="+mn-ea"/>
                <a:cs typeface="+mn-cs"/>
              </a:rPr>
              <a:t>- </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kern="1200" baseline="30000" dirty="0">
                <a:latin typeface="+mn-lt"/>
                <a:ea typeface="+mn-ea"/>
                <a:cs typeface="+mn-cs"/>
              </a:rPr>
              <a:t>1/2</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checkerboard(down)">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1099820" y="3835400"/>
            <a:ext cx="8058785" cy="2565400"/>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72390" y="1002665"/>
            <a:ext cx="7112000" cy="2517140"/>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1100455" y="4046220"/>
            <a:ext cx="8058150" cy="2143125"/>
          </a:xfrm>
        </p:spPr>
        <p:txBody>
          <a:bodyPr vert="horz" wrap="square" lIns="91440" tIns="45720" rIns="91440" bIns="45720" numCol="1" rtlCol="0" anchor="t" anchorCtr="0" compatLnSpc="1"/>
          <a:lstStyle/>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包括:</a:t>
            </a:r>
          </a:p>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调压回路、卸载回路、减压回路</a:t>
            </a:r>
          </a:p>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增压回路、平衡回路、保压回路、泄压回路</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122555" y="1286510"/>
            <a:ext cx="7061835" cy="1715135"/>
          </a:xfrm>
          <a:prstGeom prst="rect">
            <a:avLst/>
          </a:prstGeom>
          <a:noFill/>
        </p:spPr>
        <p:txBody>
          <a:bodyPr wrap="square" rtlCol="0" anchor="t">
            <a:spAutoFit/>
          </a:bodyPr>
          <a:lstStyle/>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压力控制回路——</a:t>
            </a:r>
          </a:p>
          <a:p>
            <a:pPr marL="452755" marR="0" lvl="0" indent="-342900" algn="just" defTabSz="914400" rtl="0" eaLnBrk="1" fontAlgn="auto" latinLnBrk="0" hangingPunct="1">
              <a:lnSpc>
                <a:spcPct val="140000"/>
              </a:lnSpc>
              <a:spcBef>
                <a:spcPct val="20000"/>
              </a:spcBef>
              <a:spcAft>
                <a:spcPts val="0"/>
              </a:spcAft>
              <a:buClrTx/>
              <a:buSzTx/>
              <a:buFont typeface="Arial" panose="020B0604020202020204" pitchFamily="34" charset="0"/>
              <a:buChar char="•"/>
              <a:defRPr/>
            </a:pPr>
            <a:r>
              <a:rPr sz="2400" b="1" noProof="0" dirty="0">
                <a:ln>
                  <a:noFill/>
                </a:ln>
                <a:effectLst/>
                <a:uLnTx/>
                <a:uFillTx/>
                <a:latin typeface="宋体" panose="02010600030101010101" pitchFamily="2" charset="-122"/>
                <a:cs typeface="宋体" panose="02010600030101010101" pitchFamily="2" charset="-122"/>
                <a:sym typeface="+mn-ea"/>
              </a:rPr>
              <a:t>是利用</a:t>
            </a: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压力控制阀</a:t>
            </a:r>
            <a:r>
              <a:rPr sz="2400" b="1" noProof="0" dirty="0">
                <a:ln>
                  <a:noFill/>
                </a:ln>
                <a:effectLst/>
                <a:uLnTx/>
                <a:uFillTx/>
                <a:latin typeface="宋体" panose="02010600030101010101" pitchFamily="2" charset="-122"/>
                <a:cs typeface="宋体" panose="02010600030101010101" pitchFamily="2" charset="-122"/>
                <a:sym typeface="+mn-ea"/>
              </a:rPr>
              <a:t>来控制整个系统或局部支路的压力，以满足执行元件对力和转矩的要求。</a:t>
            </a:r>
          </a:p>
        </p:txBody>
      </p:sp>
      <p:pic>
        <p:nvPicPr>
          <p:cNvPr id="10" name="图片 9" descr="claude-peladeau-5JmMkagEfuM-unsplash"/>
          <p:cNvPicPr>
            <a:picLocks noChangeAspect="1"/>
          </p:cNvPicPr>
          <p:nvPr/>
        </p:nvPicPr>
        <p:blipFill>
          <a:blip r:embed="rId5" cstate="print"/>
          <a:stretch>
            <a:fillRect/>
          </a:stretch>
        </p:blipFill>
        <p:spPr>
          <a:xfrm flipH="1">
            <a:off x="7310755" y="1002665"/>
            <a:ext cx="1847850" cy="2517775"/>
          </a:xfrm>
          <a:prstGeom prst="rect">
            <a:avLst/>
          </a:prstGeom>
        </p:spPr>
      </p:pic>
      <p:pic>
        <p:nvPicPr>
          <p:cNvPr id="11" name="图片 10" descr="thisisengineering-raeng-lx8CooX66ms-unsplash"/>
          <p:cNvPicPr>
            <a:picLocks noChangeAspect="1"/>
          </p:cNvPicPr>
          <p:nvPr/>
        </p:nvPicPr>
        <p:blipFill>
          <a:blip r:embed="rId6" cstate="print"/>
          <a:srcRect l="61297" r="15729"/>
          <a:stretch>
            <a:fillRect/>
          </a:stretch>
        </p:blipFill>
        <p:spPr>
          <a:xfrm>
            <a:off x="0" y="3835400"/>
            <a:ext cx="986155" cy="2564130"/>
          </a:xfrm>
          <a:prstGeom prst="rect">
            <a:avLst/>
          </a:prstGeom>
        </p:spPr>
      </p:pic>
      <p:sp>
        <p:nvSpPr>
          <p:cNvPr id="13" name="矩形 12"/>
          <p:cNvSpPr/>
          <p:nvPr/>
        </p:nvSpPr>
        <p:spPr>
          <a:xfrm>
            <a:off x="0" y="3834765"/>
            <a:ext cx="993775" cy="25654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5585" y="1232535"/>
            <a:ext cx="8751570" cy="25539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4950" y="623570"/>
            <a:ext cx="76193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（二）进、回油节流调速回路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36872" name="Picture 1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72085" y="3905885"/>
            <a:ext cx="5132070" cy="2438400"/>
          </a:xfrm>
          <a:prstGeom prst="rect">
            <a:avLst/>
          </a:prstGeom>
          <a:noFill/>
          <a:ln w="9525">
            <a:noFill/>
          </a:ln>
        </p:spPr>
      </p:pic>
      <p:pic>
        <p:nvPicPr>
          <p:cNvPr id="36870" name="Picture 6" descr="6-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516880" y="3861435"/>
            <a:ext cx="3237865" cy="2527300"/>
          </a:xfrm>
          <a:prstGeom prst="rect">
            <a:avLst/>
          </a:prstGeom>
          <a:noFill/>
          <a:ln w="9525">
            <a:noFill/>
          </a:ln>
        </p:spPr>
      </p:pic>
      <p:sp>
        <p:nvSpPr>
          <p:cNvPr id="3" name="Text Box 5"/>
          <p:cNvSpPr txBox="1"/>
          <p:nvPr/>
        </p:nvSpPr>
        <p:spPr>
          <a:xfrm>
            <a:off x="394335" y="1367155"/>
            <a:ext cx="2540000" cy="1783715"/>
          </a:xfrm>
          <a:prstGeom prst="rect">
            <a:avLst/>
          </a:prstGeom>
          <a:noFill/>
          <a:ln w="9525">
            <a:noFill/>
          </a:ln>
        </p:spPr>
        <p:txBody>
          <a:bodyPr wrap="square">
            <a:spAutoFit/>
          </a:bodyPr>
          <a:lstStyle/>
          <a:p>
            <a:pPr>
              <a:spcBef>
                <a:spcPct val="50000"/>
              </a:spcBef>
            </a:pPr>
            <a:r>
              <a:rPr lang="zh-CN" altLang="en-US" sz="2000" b="1" dirty="0">
                <a:latin typeface="Arial" panose="020B0604020202020204" pitchFamily="34" charset="0"/>
              </a:rPr>
              <a:t>流量连续性方程</a:t>
            </a:r>
          </a:p>
          <a:p>
            <a:pPr>
              <a:spcBef>
                <a:spcPct val="50000"/>
              </a:spcBef>
            </a:pPr>
            <a:r>
              <a:rPr lang="zh-CN" altLang="en-US" sz="2000" b="1" dirty="0">
                <a:latin typeface="Arial" panose="020B0604020202020204" pitchFamily="34" charset="0"/>
              </a:rPr>
              <a:t>活塞受力平衡方程</a:t>
            </a:r>
          </a:p>
          <a:p>
            <a:pPr>
              <a:spcBef>
                <a:spcPct val="50000"/>
              </a:spcBef>
            </a:pPr>
            <a:r>
              <a:rPr lang="zh-CN" altLang="en-US" sz="2000" b="1" dirty="0">
                <a:latin typeface="Arial" panose="020B0604020202020204" pitchFamily="34" charset="0"/>
              </a:rPr>
              <a:t>节流阀压力流量方程</a:t>
            </a:r>
          </a:p>
          <a:p>
            <a:pPr>
              <a:spcBef>
                <a:spcPct val="50000"/>
              </a:spcBef>
            </a:pPr>
            <a:r>
              <a:rPr lang="zh-CN" altLang="en-US" sz="2000" b="1" dirty="0">
                <a:latin typeface="Arial" panose="020B0604020202020204" pitchFamily="34" charset="0"/>
              </a:rPr>
              <a:t>速度负载特性方程</a:t>
            </a:r>
          </a:p>
        </p:txBody>
      </p:sp>
      <p:sp>
        <p:nvSpPr>
          <p:cNvPr id="36867" name="Rectangle 3"/>
          <p:cNvSpPr>
            <a:spLocks noGrp="1"/>
          </p:cNvSpPr>
          <p:nvPr/>
        </p:nvSpPr>
        <p:spPr>
          <a:xfrm>
            <a:off x="2934335" y="1295400"/>
            <a:ext cx="2777490" cy="23374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p</a:t>
            </a:r>
            <a:r>
              <a:rPr lang="en-US" altLang="zh-CN" sz="2000" b="1" kern="1200" dirty="0">
                <a:latin typeface="+mn-lt"/>
                <a:ea typeface="+mn-ea"/>
                <a:cs typeface="+mn-cs"/>
              </a:rPr>
              <a:t>=</a:t>
            </a: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Δq</a:t>
            </a:r>
          </a:p>
          <a:p>
            <a:pPr eaLnBrk="1" hangingPunct="1">
              <a:buClrTx/>
              <a:buSzTx/>
            </a:pPr>
            <a:r>
              <a:rPr lang="en-US" altLang="zh-CN" sz="2000" b="1" i="1" kern="1200" dirty="0">
                <a:latin typeface="+mn-lt"/>
                <a:ea typeface="+mn-ea"/>
                <a:cs typeface="+mn-cs"/>
              </a:rPr>
              <a:t>p</a:t>
            </a:r>
            <a:r>
              <a:rPr lang="en-US" altLang="zh-CN" sz="2000" b="1" kern="1200" baseline="-25000" dirty="0">
                <a:latin typeface="+mn-lt"/>
                <a:ea typeface="+mn-ea"/>
                <a:cs typeface="+mn-cs"/>
              </a:rPr>
              <a:t>1</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F</a:t>
            </a:r>
          </a:p>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i="1" kern="1200" dirty="0">
                <a:latin typeface="+mn-lt"/>
                <a:ea typeface="+mn-ea"/>
                <a:cs typeface="+mn-cs"/>
              </a:rPr>
              <a:t>Δp</a:t>
            </a:r>
            <a:r>
              <a:rPr lang="en-US" altLang="zh-CN" sz="2000" b="1" kern="1200" baseline="30000" dirty="0">
                <a:latin typeface="+mn-lt"/>
                <a:ea typeface="+mn-ea"/>
                <a:cs typeface="+mn-cs"/>
              </a:rPr>
              <a:t>1/2</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kern="1200" dirty="0">
                <a:latin typeface="+mn-lt"/>
                <a:ea typeface="+mn-ea"/>
                <a:cs typeface="+mn-cs"/>
              </a:rPr>
              <a:t>- </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kern="1200" baseline="30000" dirty="0">
                <a:latin typeface="+mn-lt"/>
                <a:ea typeface="+mn-ea"/>
                <a:cs typeface="+mn-cs"/>
              </a:rPr>
              <a:t>1/2</a:t>
            </a:r>
          </a:p>
          <a:p>
            <a:pPr eaLnBrk="1" hangingPunct="1">
              <a:buClrTx/>
              <a:buSzTx/>
            </a:pPr>
            <a:r>
              <a:rPr lang="en-US" altLang="zh-CN" sz="2000" b="1" i="1" kern="1200" dirty="0">
                <a:latin typeface="+mn-lt"/>
                <a:ea typeface="+mn-ea"/>
                <a:cs typeface="+mn-cs"/>
              </a:rPr>
              <a:t>V</a:t>
            </a:r>
            <a:r>
              <a:rPr lang="en-US" altLang="zh-CN" sz="2000" b="1" kern="1200" dirty="0">
                <a:latin typeface="+mn-lt"/>
                <a:ea typeface="+mn-ea"/>
                <a:cs typeface="+mn-cs"/>
              </a:rPr>
              <a:t> =</a:t>
            </a: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kern="1200" dirty="0">
                <a:latin typeface="+mn-lt"/>
                <a:ea typeface="+mn-ea"/>
                <a:cs typeface="+mn-cs"/>
              </a:rPr>
              <a:t>- </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kern="1200" baseline="30000" dirty="0">
                <a:latin typeface="+mn-lt"/>
                <a:ea typeface="+mn-ea"/>
                <a:cs typeface="+mn-cs"/>
              </a:rPr>
              <a:t>1/2</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1</a:t>
            </a:r>
          </a:p>
        </p:txBody>
      </p:sp>
      <p:sp>
        <p:nvSpPr>
          <p:cNvPr id="36868" name="Rectangle 4"/>
          <p:cNvSpPr>
            <a:spLocks noGrp="1"/>
          </p:cNvSpPr>
          <p:nvPr/>
        </p:nvSpPr>
        <p:spPr>
          <a:xfrm>
            <a:off x="5640070" y="1295400"/>
            <a:ext cx="3329305" cy="242760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p</a:t>
            </a:r>
            <a:r>
              <a:rPr lang="en-US" altLang="zh-CN" sz="2000" b="1" kern="1200" dirty="0">
                <a:latin typeface="+mn-lt"/>
                <a:ea typeface="+mn-ea"/>
                <a:cs typeface="+mn-cs"/>
              </a:rPr>
              <a:t>=</a:t>
            </a:r>
            <a:r>
              <a:rPr lang="en-US" altLang="zh-CN" sz="2000" b="1" i="1" kern="1200" dirty="0">
                <a:latin typeface="+mn-lt"/>
                <a:ea typeface="+mn-ea"/>
                <a:cs typeface="+mn-cs"/>
              </a:rPr>
              <a:t>q</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Δq</a:t>
            </a:r>
          </a:p>
          <a:p>
            <a:pPr eaLnBrk="1" hangingPunct="1">
              <a:buClrTx/>
              <a:buSzTx/>
            </a:pP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2</a:t>
            </a:r>
            <a:r>
              <a:rPr lang="en-US" altLang="zh-CN" sz="2000" b="1" i="1" kern="1200" dirty="0">
                <a:latin typeface="+mn-lt"/>
                <a:ea typeface="+mn-ea"/>
                <a:cs typeface="+mn-cs"/>
              </a:rPr>
              <a:t>A</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i="1" kern="1200" dirty="0">
                <a:latin typeface="+mn-lt"/>
                <a:ea typeface="+mn-ea"/>
                <a:cs typeface="+mn-cs"/>
              </a:rPr>
              <a:t>F</a:t>
            </a:r>
          </a:p>
          <a:p>
            <a:pPr eaLnBrk="1" hangingPunct="1">
              <a:buClrTx/>
              <a:buSzTx/>
            </a:pPr>
            <a:r>
              <a:rPr lang="en-US" altLang="zh-CN" sz="2000" b="1" i="1" kern="1200" dirty="0">
                <a:latin typeface="+mn-lt"/>
                <a:ea typeface="+mn-ea"/>
                <a:cs typeface="+mn-cs"/>
              </a:rPr>
              <a:t>q</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i="1" kern="1200" dirty="0">
                <a:latin typeface="+mn-lt"/>
                <a:ea typeface="+mn-ea"/>
                <a:cs typeface="+mn-cs"/>
              </a:rPr>
              <a:t>p</a:t>
            </a:r>
            <a:r>
              <a:rPr lang="en-US" altLang="zh-CN" sz="2000" b="1" kern="1200" baseline="-25000" dirty="0">
                <a:latin typeface="+mn-lt"/>
                <a:ea typeface="+mn-ea"/>
                <a:cs typeface="+mn-cs"/>
              </a:rPr>
              <a:t>2</a:t>
            </a:r>
            <a:r>
              <a:rPr lang="en-US" altLang="zh-CN" sz="2000" b="1" kern="1200" baseline="30000" dirty="0">
                <a:latin typeface="+mn-lt"/>
                <a:ea typeface="+mn-ea"/>
                <a:cs typeface="+mn-cs"/>
              </a:rPr>
              <a:t>1/2</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kern="1200" baseline="30000" dirty="0">
                <a:latin typeface="+mn-lt"/>
                <a:ea typeface="+mn-ea"/>
                <a:cs typeface="+mn-cs"/>
              </a:rPr>
              <a:t>1/2</a:t>
            </a:r>
          </a:p>
          <a:p>
            <a:pPr eaLnBrk="1" hangingPunct="1">
              <a:buClrTx/>
              <a:buSzTx/>
            </a:pPr>
            <a:r>
              <a:rPr lang="en-US" altLang="zh-CN" sz="2000" b="1" i="1" kern="1200" dirty="0">
                <a:latin typeface="+mn-lt"/>
                <a:ea typeface="+mn-ea"/>
                <a:cs typeface="+mn-cs"/>
              </a:rPr>
              <a:t>V</a:t>
            </a:r>
            <a:r>
              <a:rPr lang="en-US" altLang="zh-CN" sz="2000" b="1" kern="1200" dirty="0">
                <a:latin typeface="+mn-lt"/>
                <a:ea typeface="+mn-ea"/>
                <a:cs typeface="+mn-cs"/>
              </a:rPr>
              <a:t> =</a:t>
            </a:r>
            <a:r>
              <a:rPr lang="en-US" altLang="zh-CN" sz="2000" b="1" i="1" kern="1200" dirty="0">
                <a:latin typeface="+mn-lt"/>
                <a:ea typeface="+mn-ea"/>
                <a:cs typeface="+mn-cs"/>
              </a:rPr>
              <a:t>q</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p>
          <a:p>
            <a:pPr eaLnBrk="1" hangingPunct="1">
              <a:buClrTx/>
              <a:buSzTx/>
              <a:buFont typeface="Wingdings" panose="05000000000000000000" pitchFamily="2" charset="2"/>
              <a:buNone/>
            </a:pPr>
            <a:r>
              <a:rPr lang="en-US" altLang="zh-CN" sz="2000" b="1" kern="1200" dirty="0">
                <a:latin typeface="+mn-lt"/>
                <a:ea typeface="+mn-ea"/>
                <a:cs typeface="+mn-cs"/>
              </a:rPr>
              <a:t>        =</a:t>
            </a:r>
            <a:r>
              <a:rPr lang="en-US" altLang="zh-CN" sz="2000" b="1" i="1" kern="1200" dirty="0">
                <a:latin typeface="+mn-lt"/>
                <a:ea typeface="+mn-ea"/>
                <a:cs typeface="+mn-cs"/>
              </a:rPr>
              <a:t>KA</a:t>
            </a:r>
            <a:r>
              <a:rPr lang="en-US" altLang="zh-CN" sz="2000" b="1" kern="1200" baseline="-25000" dirty="0">
                <a:latin typeface="+mn-lt"/>
                <a:ea typeface="+mn-ea"/>
                <a:cs typeface="+mn-cs"/>
              </a:rPr>
              <a:t>T</a:t>
            </a:r>
            <a:r>
              <a:rPr lang="en-US" altLang="zh-CN" sz="2000" b="1" kern="1200" dirty="0">
                <a:latin typeface="+mn-lt"/>
                <a:ea typeface="+mn-ea"/>
                <a:cs typeface="+mn-cs"/>
              </a:rPr>
              <a:t>(</a:t>
            </a:r>
            <a:r>
              <a:rPr lang="en-US" altLang="zh-CN" sz="2000" b="1" i="1" kern="1200" dirty="0">
                <a:latin typeface="+mn-lt"/>
                <a:ea typeface="+mn-ea"/>
                <a:cs typeface="+mn-cs"/>
              </a:rPr>
              <a:t>p</a:t>
            </a:r>
            <a:r>
              <a:rPr lang="en-US" altLang="zh-CN" sz="2000" b="1" kern="1200" baseline="-25000" dirty="0">
                <a:latin typeface="+mn-lt"/>
                <a:ea typeface="+mn-ea"/>
                <a:cs typeface="+mn-cs"/>
              </a:rPr>
              <a:t>p</a:t>
            </a:r>
            <a:r>
              <a:rPr lang="en-US" altLang="zh-CN" sz="2000" b="1" i="1" kern="1200" dirty="0">
                <a:latin typeface="+mn-lt"/>
                <a:ea typeface="+mn-ea"/>
                <a:cs typeface="+mn-cs"/>
              </a:rPr>
              <a:t>A</a:t>
            </a:r>
            <a:r>
              <a:rPr lang="en-US" altLang="zh-CN" sz="2000" b="1" kern="1200" baseline="-25000" dirty="0">
                <a:latin typeface="+mn-lt"/>
                <a:ea typeface="+mn-ea"/>
                <a:cs typeface="+mn-cs"/>
              </a:rPr>
              <a:t>1</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i="1" kern="1200" dirty="0">
                <a:latin typeface="+mn-lt"/>
                <a:ea typeface="+mn-ea"/>
                <a:cs typeface="+mn-cs"/>
              </a:rPr>
              <a:t>F</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r>
              <a:rPr lang="en-US" altLang="zh-CN" sz="2000" b="1" kern="1200" dirty="0">
                <a:latin typeface="+mn-lt"/>
                <a:ea typeface="+mn-ea"/>
                <a:cs typeface="+mn-cs"/>
              </a:rPr>
              <a:t>)</a:t>
            </a:r>
            <a:r>
              <a:rPr lang="en-US" altLang="zh-CN" sz="2000" b="1" kern="1200" baseline="30000" dirty="0">
                <a:latin typeface="+mn-lt"/>
                <a:ea typeface="+mn-ea"/>
                <a:cs typeface="+mn-cs"/>
              </a:rPr>
              <a:t>1/2</a:t>
            </a:r>
            <a:r>
              <a:rPr lang="en-US" altLang="zh-CN" sz="2000" b="1" kern="1200" dirty="0">
                <a:latin typeface="+mn-lt"/>
                <a:ea typeface="+mn-ea"/>
                <a:cs typeface="+mn-cs"/>
              </a:rPr>
              <a:t>/</a:t>
            </a:r>
            <a:r>
              <a:rPr lang="en-US" altLang="zh-CN" sz="2000" b="1" i="1" kern="1200" dirty="0">
                <a:latin typeface="+mn-lt"/>
                <a:ea typeface="+mn-ea"/>
                <a:cs typeface="+mn-cs"/>
              </a:rPr>
              <a:t>A</a:t>
            </a:r>
            <a:r>
              <a:rPr lang="en-US" altLang="zh-CN" sz="2000" b="1" kern="1200" baseline="-25000" dirty="0">
                <a:latin typeface="+mn-lt"/>
                <a:ea typeface="+mn-ea"/>
                <a:cs typeface="+mn-c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checkerboard(down)">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p:cNvSpPr>
          <p:nvPr>
            <p:ph type="body" sz="half" idx="1"/>
          </p:nvPr>
        </p:nvSpPr>
        <p:spPr>
          <a:xfrm>
            <a:off x="201295" y="619760"/>
            <a:ext cx="75418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smtClean="0">
                <a:solidFill>
                  <a:srgbClr val="111E2C"/>
                </a:solidFill>
                <a:latin typeface="Hiragino Sans GB W6" panose="020B0300000000000000" charset="-122"/>
                <a:ea typeface="Hiragino Sans GB W6" panose="020B0300000000000000" charset="-122"/>
              </a:rPr>
              <a:t>（二）进、回油节流调速回路</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3"/>
          <a:srcRect l="7567" r="2701"/>
          <a:stretch>
            <a:fillRect/>
          </a:stretch>
        </p:blipFill>
        <p:spPr>
          <a:xfrm>
            <a:off x="0" y="6089015"/>
            <a:ext cx="9171940" cy="976630"/>
          </a:xfrm>
          <a:prstGeom prst="rect">
            <a:avLst/>
          </a:prstGeom>
        </p:spPr>
      </p:pic>
      <p:sp>
        <p:nvSpPr>
          <p:cNvPr id="19" name="圆角矩形 3"/>
          <p:cNvSpPr/>
          <p:nvPr/>
        </p:nvSpPr>
        <p:spPr>
          <a:xfrm>
            <a:off x="273685" y="1434931"/>
            <a:ext cx="8666480" cy="50184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 name="文本框 2"/>
          <p:cNvSpPr txBox="1"/>
          <p:nvPr/>
        </p:nvSpPr>
        <p:spPr>
          <a:xfrm>
            <a:off x="106680" y="1380490"/>
            <a:ext cx="8690610" cy="5960606"/>
          </a:xfrm>
          <a:prstGeom prst="rect">
            <a:avLst/>
          </a:prstGeom>
          <a:noFill/>
        </p:spPr>
        <p:txBody>
          <a:bodyPr wrap="square" rtlCol="0">
            <a:spAutoFit/>
          </a:bodyPr>
          <a:lstStyle/>
          <a:p>
            <a:pPr marL="800100" lvl="1" indent="-342900" algn="just" eaLnBrk="1" hangingPunct="1">
              <a:lnSpc>
                <a:spcPct val="130000"/>
              </a:lnSpc>
              <a:buFont typeface="Wingdings" panose="05000000000000000000" charset="0"/>
              <a:buChar char="u"/>
            </a:pPr>
            <a:r>
              <a:rPr lang="zh-CN" altLang="en-US" sz="2000" b="1" dirty="0">
                <a:solidFill>
                  <a:srgbClr val="C00000"/>
                </a:solidFill>
                <a:latin typeface="宋体" panose="02010600030101010101" pitchFamily="2" charset="-122"/>
                <a:cs typeface="宋体" panose="02010600030101010101" pitchFamily="2" charset="-122"/>
                <a:sym typeface="+mn-ea"/>
              </a:rPr>
              <a:t>速度刚性：</a:t>
            </a:r>
            <a:r>
              <a:rPr lang="en-US" altLang="zh-CN" sz="2000" b="1" i="1" dirty="0">
                <a:latin typeface="宋体" panose="02010600030101010101" pitchFamily="2" charset="-122"/>
                <a:cs typeface="宋体" panose="02010600030101010101" pitchFamily="2" charset="-122"/>
                <a:sym typeface="+mn-ea"/>
              </a:rPr>
              <a:t>k</a:t>
            </a:r>
            <a:r>
              <a:rPr lang="en-US" altLang="zh-CN" sz="2000" b="1" baseline="-25000" dirty="0">
                <a:latin typeface="宋体" panose="02010600030101010101" pitchFamily="2" charset="-122"/>
                <a:cs typeface="宋体" panose="02010600030101010101" pitchFamily="2" charset="-122"/>
                <a:sym typeface="+mn-ea"/>
              </a:rPr>
              <a:t>v </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速度随负载变化而变化的程度，表现为速度负载特性曲线的斜率不同，常用速度刚性 </a:t>
            </a:r>
            <a:r>
              <a:rPr lang="en-US" altLang="zh-CN" sz="2000" b="1" i="1" dirty="0">
                <a:latin typeface="宋体" panose="02010600030101010101" pitchFamily="2" charset="-122"/>
                <a:cs typeface="宋体" panose="02010600030101010101" pitchFamily="2" charset="-122"/>
                <a:sym typeface="+mn-ea"/>
              </a:rPr>
              <a:t>k</a:t>
            </a:r>
            <a:r>
              <a:rPr lang="en-US" altLang="zh-CN" sz="2000" b="1" baseline="-25000" dirty="0">
                <a:latin typeface="宋体" panose="02010600030101010101" pitchFamily="2" charset="-122"/>
                <a:cs typeface="宋体" panose="02010600030101010101" pitchFamily="2" charset="-122"/>
                <a:sym typeface="+mn-ea"/>
              </a:rPr>
              <a:t>v </a:t>
            </a:r>
            <a:r>
              <a:rPr lang="zh-CN" altLang="en-US" sz="2000" b="1" dirty="0">
                <a:latin typeface="宋体" panose="02010600030101010101" pitchFamily="2" charset="-122"/>
                <a:cs typeface="宋体" panose="02010600030101010101" pitchFamily="2" charset="-122"/>
                <a:sym typeface="+mn-ea"/>
              </a:rPr>
              <a:t>来评价。                                              </a:t>
            </a:r>
            <a:endParaRPr lang="zh-CN" altLang="en-US" sz="2000" b="1" dirty="0">
              <a:latin typeface="宋体" panose="02010600030101010101" pitchFamily="2" charset="-122"/>
              <a:cs typeface="宋体" panose="02010600030101010101" pitchFamily="2" charset="-122"/>
            </a:endParaRPr>
          </a:p>
          <a:p>
            <a:pPr lvl="1" algn="just" eaLnBrk="1" hangingPunct="1">
              <a:lnSpc>
                <a:spcPct val="130000"/>
              </a:lnSpc>
              <a:buFont typeface="Arial" panose="020B0604020202020204" pitchFamily="34" charset="0"/>
            </a:pPr>
            <a:r>
              <a:rPr lang="zh-CN" altLang="en-US" sz="2000" b="1" i="1" dirty="0">
                <a:latin typeface="宋体" panose="02010600030101010101" pitchFamily="2" charset="-122"/>
                <a:cs typeface="宋体" panose="02010600030101010101" pitchFamily="2" charset="-122"/>
                <a:sym typeface="+mn-ea"/>
              </a:rPr>
              <a:t>           </a:t>
            </a:r>
          </a:p>
          <a:p>
            <a:pPr lvl="1" algn="just" eaLnBrk="1" hangingPunct="1">
              <a:lnSpc>
                <a:spcPct val="130000"/>
              </a:lnSpc>
              <a:buFont typeface="Arial" panose="020B0604020202020204" pitchFamily="34" charset="0"/>
            </a:pPr>
            <a:r>
              <a:rPr lang="en-US" altLang="zh-CN" sz="2000" b="1" dirty="0">
                <a:latin typeface="宋体" panose="02010600030101010101" pitchFamily="2" charset="-122"/>
                <a:cs typeface="宋体" panose="02010600030101010101" pitchFamily="2" charset="-122"/>
                <a:sym typeface="+mn-ea"/>
              </a:rPr>
              <a:t>                                  </a:t>
            </a:r>
            <a:endParaRPr lang="en-US" altLang="zh-CN" sz="2000" b="1" dirty="0">
              <a:latin typeface="宋体" panose="02010600030101010101" pitchFamily="2" charset="-122"/>
              <a:cs typeface="宋体" panose="02010600030101010101" pitchFamily="2" charset="-122"/>
            </a:endParaRPr>
          </a:p>
          <a:p>
            <a:pPr lvl="1" algn="just" eaLnBrk="1" hangingPunct="1">
              <a:lnSpc>
                <a:spcPct val="130000"/>
              </a:lnSpc>
              <a:buFont typeface="Arial" panose="020B0604020202020204" pitchFamily="34" charset="0"/>
            </a:pPr>
            <a:r>
              <a:rPr lang="zh-CN" altLang="en-US" sz="2000" b="1" dirty="0">
                <a:latin typeface="宋体" panose="02010600030101010101" pitchFamily="2" charset="-122"/>
                <a:cs typeface="宋体" panose="02010600030101010101" pitchFamily="2" charset="-122"/>
                <a:sym typeface="+mn-ea"/>
              </a:rPr>
              <a:t>   它表示负载变化时回路阻抗速度变化的能力。                                </a:t>
            </a:r>
          </a:p>
          <a:p>
            <a:pPr marL="800100" lvl="1" indent="-342900" algn="just" eaLnBrk="1" hangingPunct="1">
              <a:lnSpc>
                <a:spcPct val="13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液压缸在大负载时，速度受负载变化的影响大，即回路的速度刚性差。</a:t>
            </a:r>
          </a:p>
          <a:p>
            <a:pPr marL="800100" lvl="1" indent="-342900" algn="just" eaLnBrk="1" hangingPunct="1">
              <a:lnSpc>
                <a:spcPct val="130000"/>
              </a:lnSpc>
              <a:buFont typeface="Wingdings" panose="05000000000000000000" charset="0"/>
              <a:buChar char="u"/>
            </a:pPr>
            <a:r>
              <a:rPr lang="zh-CN" altLang="en-US" sz="2000" b="1" dirty="0">
                <a:solidFill>
                  <a:srgbClr val="C00000"/>
                </a:solidFill>
                <a:latin typeface="宋体" panose="02010600030101010101" pitchFamily="2" charset="-122"/>
                <a:cs typeface="宋体" panose="02010600030101010101" pitchFamily="2" charset="-122"/>
                <a:sym typeface="+mn-ea"/>
              </a:rPr>
              <a:t>回路效率：</a:t>
            </a:r>
            <a:r>
              <a:rPr lang="zh-CN" altLang="en-US" sz="2000" b="1" dirty="0">
                <a:latin typeface="宋体" panose="02010600030101010101" pitchFamily="2" charset="-122"/>
                <a:cs typeface="宋体" panose="02010600030101010101" pitchFamily="2" charset="-122"/>
                <a:sym typeface="+mn-ea"/>
              </a:rPr>
              <a:t>回路的输出功率与回路的输入功率之比。</a:t>
            </a:r>
            <a:endParaRPr lang="zh-CN" altLang="en-US" sz="2000" b="1" dirty="0">
              <a:latin typeface="宋体" panose="02010600030101010101" pitchFamily="2" charset="-122"/>
              <a:cs typeface="宋体" panose="02010600030101010101" pitchFamily="2" charset="-122"/>
            </a:endParaRPr>
          </a:p>
          <a:p>
            <a:pPr lvl="1" algn="just" eaLnBrk="1" hangingPunct="1">
              <a:lnSpc>
                <a:spcPct val="130000"/>
              </a:lnSpc>
              <a:buFont typeface="Arial" panose="020B0604020202020204" pitchFamily="34" charset="0"/>
            </a:pPr>
            <a:r>
              <a:rPr lang="zh-CN" altLang="en-US" sz="2000" b="1" i="1" dirty="0">
                <a:latin typeface="宋体" panose="02010600030101010101" pitchFamily="2" charset="-122"/>
                <a:cs typeface="宋体" panose="02010600030101010101" pitchFamily="2" charset="-122"/>
                <a:sym typeface="+mn-ea"/>
              </a:rPr>
              <a:t>         </a:t>
            </a:r>
            <a:r>
              <a:rPr lang="en-US" altLang="zh-CN" sz="2000" b="1" baseline="-25000" dirty="0">
                <a:latin typeface="宋体" panose="02010600030101010101" pitchFamily="2" charset="-122"/>
                <a:cs typeface="宋体" panose="02010600030101010101" pitchFamily="2" charset="-122"/>
                <a:sym typeface="+mn-ea"/>
              </a:rPr>
              <a:t>           </a:t>
            </a:r>
          </a:p>
          <a:p>
            <a:pPr lvl="1" algn="just" eaLnBrk="1" hangingPunct="1">
              <a:lnSpc>
                <a:spcPct val="130000"/>
              </a:lnSpc>
              <a:buFont typeface="Arial" panose="020B0604020202020204" pitchFamily="34" charset="0"/>
            </a:pPr>
            <a:r>
              <a:rPr lang="en-US" altLang="zh-CN" sz="2000" b="1" baseline="-25000" dirty="0">
                <a:latin typeface="宋体" panose="02010600030101010101" pitchFamily="2" charset="-122"/>
                <a:cs typeface="宋体" panose="02010600030101010101" pitchFamily="2" charset="-122"/>
                <a:sym typeface="+mn-ea"/>
              </a:rPr>
              <a:t>                                                                     </a:t>
            </a:r>
            <a:endParaRPr lang="en-US" altLang="zh-CN" sz="2000" b="1" baseline="-25000" dirty="0">
              <a:latin typeface="宋体" panose="02010600030101010101" pitchFamily="2" charset="-122"/>
              <a:cs typeface="宋体" panose="02010600030101010101" pitchFamily="2" charset="-122"/>
            </a:endParaRPr>
          </a:p>
          <a:p>
            <a:pPr lvl="1" algn="just" eaLnBrk="1" hangingPunct="1">
              <a:lnSpc>
                <a:spcPct val="130000"/>
              </a:lnSpc>
              <a:buFont typeface="Arial" panose="020B0604020202020204" pitchFamily="34" charset="0"/>
            </a:pPr>
            <a:r>
              <a:rPr lang="zh-CN" altLang="en-US" sz="2000" b="1" dirty="0">
                <a:latin typeface="宋体" panose="02010600030101010101" pitchFamily="2" charset="-122"/>
                <a:cs typeface="宋体" panose="02010600030101010101" pitchFamily="2" charset="-122"/>
                <a:sym typeface="+mn-ea"/>
              </a:rPr>
              <a:t>   进、回油节流调速回路既有溢流损失，又有节流损失，回路效率较低。</a:t>
            </a:r>
          </a:p>
          <a:p>
            <a:pPr marL="800100" lvl="1" indent="-342900" algn="just" eaLnBrk="1" hangingPunct="1">
              <a:lnSpc>
                <a:spcPct val="13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故：这种回路</a:t>
            </a:r>
            <a:r>
              <a:rPr lang="zh-CN" altLang="en-US" sz="2000" b="1" dirty="0" smtClean="0">
                <a:latin typeface="宋体" panose="02010600030101010101" pitchFamily="2" charset="-122"/>
                <a:cs typeface="宋体" panose="02010600030101010101" pitchFamily="2" charset="-122"/>
                <a:sym typeface="+mn-ea"/>
              </a:rPr>
              <a:t>适用于小</a:t>
            </a:r>
            <a:r>
              <a:rPr lang="zh-CN" altLang="en-US" sz="2000" b="1" dirty="0">
                <a:latin typeface="宋体" panose="02010600030101010101" pitchFamily="2" charset="-122"/>
                <a:cs typeface="宋体" panose="02010600030101010101" pitchFamily="2" charset="-122"/>
                <a:sym typeface="+mn-ea"/>
              </a:rPr>
              <a:t>负载、负载变化不大和对速度稳定性要求不高的小功率场合。</a:t>
            </a:r>
            <a:endParaRPr lang="zh-CN" altLang="en-US" sz="2000" b="1" dirty="0">
              <a:latin typeface="宋体" panose="02010600030101010101" pitchFamily="2" charset="-122"/>
              <a:cs typeface="宋体" panose="02010600030101010101" pitchFamily="2" charset="-122"/>
            </a:endParaRPr>
          </a:p>
          <a:p>
            <a:pPr marL="800100" lvl="1" indent="-342900" algn="just" eaLnBrk="1" hangingPunct="1">
              <a:lnSpc>
                <a:spcPct val="130000"/>
              </a:lnSpc>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endParaRPr>
          </a:p>
          <a:p>
            <a:pPr marL="800100" lvl="1" indent="-342900" algn="just" eaLnBrk="1" hangingPunct="1">
              <a:lnSpc>
                <a:spcPct val="130000"/>
              </a:lnSpc>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p:txBody>
      </p:sp>
      <p:grpSp>
        <p:nvGrpSpPr>
          <p:cNvPr id="5" name="组合 15"/>
          <p:cNvGrpSpPr/>
          <p:nvPr/>
        </p:nvGrpSpPr>
        <p:grpSpPr>
          <a:xfrm>
            <a:off x="2005330" y="2341880"/>
            <a:ext cx="4206240" cy="533400"/>
            <a:chOff x="2658" y="3766"/>
            <a:chExt cx="6624" cy="840"/>
          </a:xfrm>
        </p:grpSpPr>
        <p:sp>
          <p:nvSpPr>
            <p:cNvPr id="10" name="矩形 9"/>
            <p:cNvSpPr/>
            <p:nvPr/>
          </p:nvSpPr>
          <p:spPr>
            <a:xfrm>
              <a:off x="2658" y="3766"/>
              <a:ext cx="6362" cy="840"/>
            </a:xfrm>
            <a:prstGeom prst="rect">
              <a:avLst/>
            </a:prstGeom>
            <a:solidFill>
              <a:srgbClr val="F4E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76" y="3948"/>
              <a:ext cx="6507" cy="580"/>
            </a:xfrm>
            <a:prstGeom prst="rect">
              <a:avLst/>
            </a:prstGeom>
            <a:noFill/>
          </p:spPr>
          <p:txBody>
            <a:bodyPr wrap="square" rtlCol="0">
              <a:spAutoFit/>
            </a:bodyPr>
            <a:lstStyle/>
            <a:p>
              <a:r>
                <a:rPr lang="zh-CN" altLang="en-US" b="1" i="1" dirty="0">
                  <a:sym typeface="+mn-ea"/>
                </a:rPr>
                <a:t> </a:t>
              </a:r>
              <a:r>
                <a:rPr lang="en-US" altLang="zh-CN" b="1" i="1" dirty="0">
                  <a:latin typeface="宋体" panose="02010600030101010101" pitchFamily="2" charset="-122"/>
                  <a:sym typeface="+mn-ea"/>
                </a:rPr>
                <a:t>K</a:t>
              </a:r>
              <a:r>
                <a:rPr lang="en-US" altLang="zh-CN" b="1" baseline="-25000" dirty="0">
                  <a:latin typeface="宋体" panose="02010600030101010101" pitchFamily="2" charset="-122"/>
                  <a:sym typeface="+mn-ea"/>
                </a:rPr>
                <a:t>v</a:t>
              </a:r>
              <a:r>
                <a:rPr lang="en-US" altLang="zh-CN" b="1" dirty="0">
                  <a:latin typeface="宋体" panose="02010600030101010101" pitchFamily="2" charset="-122"/>
                  <a:sym typeface="+mn-ea"/>
                </a:rPr>
                <a:t>=-d</a:t>
              </a:r>
              <a:r>
                <a:rPr lang="en-US" altLang="zh-CN" b="1" i="1" dirty="0">
                  <a:latin typeface="宋体" panose="02010600030101010101" pitchFamily="2" charset="-122"/>
                  <a:sym typeface="+mn-ea"/>
                </a:rPr>
                <a:t>F</a:t>
              </a:r>
              <a:r>
                <a:rPr lang="en-US" altLang="zh-CN" b="1" dirty="0">
                  <a:latin typeface="宋体" panose="02010600030101010101" pitchFamily="2" charset="-122"/>
                  <a:sym typeface="+mn-ea"/>
                </a:rPr>
                <a:t>/d</a:t>
              </a:r>
              <a:r>
                <a:rPr lang="en-US" altLang="zh-CN" b="1" i="1" dirty="0">
                  <a:latin typeface="宋体" panose="02010600030101010101" pitchFamily="2" charset="-122"/>
                  <a:sym typeface="+mn-ea"/>
                </a:rPr>
                <a:t>v</a:t>
              </a:r>
              <a:r>
                <a:rPr lang="en-US" altLang="zh-CN" b="1" dirty="0">
                  <a:latin typeface="宋体" panose="02010600030101010101" pitchFamily="2" charset="-122"/>
                  <a:sym typeface="+mn-ea"/>
                </a:rPr>
                <a:t>=-</a:t>
              </a:r>
              <a:r>
                <a:rPr lang="en-US" altLang="zh-CN" b="1" i="1" dirty="0">
                  <a:latin typeface="宋体" panose="02010600030101010101" pitchFamily="2" charset="-122"/>
                  <a:sym typeface="+mn-ea"/>
                </a:rPr>
                <a:t>1</a:t>
              </a:r>
              <a:r>
                <a:rPr lang="en-US" altLang="zh-CN" b="1" dirty="0">
                  <a:latin typeface="宋体" panose="02010600030101010101" pitchFamily="2" charset="-122"/>
                  <a:sym typeface="+mn-ea"/>
                </a:rPr>
                <a:t>/tg</a:t>
              </a:r>
              <a:r>
                <a:rPr lang="en-US" altLang="zh-CN" b="1" i="1" dirty="0">
                  <a:latin typeface="宋体" panose="02010600030101010101" pitchFamily="2" charset="-122"/>
                  <a:sym typeface="+mn-ea"/>
                </a:rPr>
                <a:t>θ</a:t>
              </a:r>
              <a:r>
                <a:rPr lang="en-US" altLang="zh-CN" b="1" dirty="0">
                  <a:latin typeface="宋体" panose="02010600030101010101" pitchFamily="2" charset="-122"/>
                  <a:sym typeface="+mn-ea"/>
                </a:rPr>
                <a:t>=</a:t>
              </a:r>
              <a:r>
                <a:rPr lang="en-US" altLang="zh-CN" b="1" i="1" dirty="0">
                  <a:latin typeface="宋体" panose="02010600030101010101" pitchFamily="2" charset="-122"/>
                  <a:sym typeface="+mn-ea"/>
                </a:rPr>
                <a:t>2 </a:t>
              </a:r>
              <a:r>
                <a:rPr lang="en-US" altLang="zh-CN" b="1" dirty="0">
                  <a:latin typeface="宋体" panose="02010600030101010101" pitchFamily="2" charset="-122"/>
                  <a:sym typeface="+mn-ea"/>
                </a:rPr>
                <a:t>(</a:t>
              </a:r>
              <a:r>
                <a:rPr lang="en-US" altLang="zh-CN" b="1" i="1" dirty="0">
                  <a:latin typeface="宋体" panose="02010600030101010101" pitchFamily="2" charset="-122"/>
                  <a:sym typeface="+mn-ea"/>
                </a:rPr>
                <a:t>p</a:t>
              </a:r>
              <a:r>
                <a:rPr lang="en-US" altLang="zh-CN" b="1" baseline="-25000" dirty="0">
                  <a:latin typeface="宋体" panose="02010600030101010101" pitchFamily="2" charset="-122"/>
                  <a:sym typeface="+mn-ea"/>
                </a:rPr>
                <a:t>s </a:t>
              </a:r>
              <a:r>
                <a:rPr lang="en-US" altLang="zh-CN" b="1" i="1" dirty="0">
                  <a:latin typeface="宋体" panose="02010600030101010101" pitchFamily="2" charset="-122"/>
                  <a:sym typeface="+mn-ea"/>
                </a:rPr>
                <a:t>A</a:t>
              </a:r>
              <a:r>
                <a:rPr lang="en-US" altLang="zh-CN" b="1" baseline="-25000" dirty="0">
                  <a:latin typeface="宋体" panose="02010600030101010101" pitchFamily="2" charset="-122"/>
                  <a:sym typeface="+mn-ea"/>
                </a:rPr>
                <a:t>1</a:t>
              </a:r>
              <a:r>
                <a:rPr lang="en-US" altLang="zh-CN" b="1" dirty="0">
                  <a:latin typeface="宋体" panose="02010600030101010101" pitchFamily="2" charset="-122"/>
                  <a:sym typeface="+mn-ea"/>
                </a:rPr>
                <a:t>-</a:t>
              </a:r>
              <a:r>
                <a:rPr lang="en-US" altLang="zh-CN" b="1" i="1" dirty="0">
                  <a:latin typeface="宋体" panose="02010600030101010101" pitchFamily="2" charset="-122"/>
                  <a:sym typeface="+mn-ea"/>
                </a:rPr>
                <a:t>F</a:t>
              </a:r>
              <a:r>
                <a:rPr lang="en-US" altLang="zh-CN" b="1" baseline="-25000" dirty="0">
                  <a:latin typeface="宋体" panose="02010600030101010101" pitchFamily="2" charset="-122"/>
                  <a:sym typeface="+mn-ea"/>
                </a:rPr>
                <a:t>L</a:t>
              </a:r>
              <a:r>
                <a:rPr lang="en-US" altLang="zh-CN" b="1" dirty="0">
                  <a:latin typeface="宋体" panose="02010600030101010101" pitchFamily="2" charset="-122"/>
                  <a:sym typeface="+mn-ea"/>
                </a:rPr>
                <a:t>)/</a:t>
              </a:r>
              <a:r>
                <a:rPr lang="en-US" altLang="zh-CN" b="1" i="1" dirty="0">
                  <a:latin typeface="宋体" panose="02010600030101010101" pitchFamily="2" charset="-122"/>
                  <a:sym typeface="+mn-ea"/>
                </a:rPr>
                <a:t>v</a:t>
              </a:r>
              <a:r>
                <a:rPr lang="en-US" altLang="zh-CN" b="1" dirty="0">
                  <a:latin typeface="宋体" panose="02010600030101010101" pitchFamily="2" charset="-122"/>
                  <a:sym typeface="+mn-ea"/>
                </a:rPr>
                <a:t>  </a:t>
              </a:r>
              <a:endParaRPr lang="zh-CN" altLang="en-US" dirty="0">
                <a:latin typeface="宋体" panose="02010600030101010101" pitchFamily="2" charset="-122"/>
              </a:endParaRPr>
            </a:p>
          </p:txBody>
        </p:sp>
      </p:grpSp>
      <p:grpSp>
        <p:nvGrpSpPr>
          <p:cNvPr id="6" name="组合 21"/>
          <p:cNvGrpSpPr/>
          <p:nvPr/>
        </p:nvGrpSpPr>
        <p:grpSpPr>
          <a:xfrm>
            <a:off x="2022475" y="4304665"/>
            <a:ext cx="4039870" cy="533400"/>
            <a:chOff x="3075" y="6639"/>
            <a:chExt cx="6362" cy="840"/>
          </a:xfrm>
        </p:grpSpPr>
        <p:sp>
          <p:nvSpPr>
            <p:cNvPr id="17" name="矩形 16"/>
            <p:cNvSpPr/>
            <p:nvPr/>
          </p:nvSpPr>
          <p:spPr>
            <a:xfrm>
              <a:off x="3075" y="6639"/>
              <a:ext cx="6362" cy="840"/>
            </a:xfrm>
            <a:prstGeom prst="rect">
              <a:avLst/>
            </a:prstGeom>
            <a:solidFill>
              <a:srgbClr val="F4E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315" y="6769"/>
              <a:ext cx="5829" cy="580"/>
            </a:xfrm>
            <a:prstGeom prst="rect">
              <a:avLst/>
            </a:prstGeom>
            <a:noFill/>
          </p:spPr>
          <p:txBody>
            <a:bodyPr wrap="square" rtlCol="0">
              <a:spAutoFit/>
            </a:bodyPr>
            <a:lstStyle/>
            <a:p>
              <a:r>
                <a:rPr lang="zh-CN" altLang="en-US" b="1" i="1" dirty="0">
                  <a:sym typeface="+mn-ea"/>
                </a:rPr>
                <a:t> </a:t>
              </a:r>
              <a:r>
                <a:rPr lang="en-US" altLang="zh-CN" b="1" dirty="0">
                  <a:latin typeface="宋体" panose="02010600030101010101" pitchFamily="2" charset="-122"/>
                  <a:sym typeface="+mn-ea"/>
                </a:rPr>
                <a:t>  </a:t>
              </a:r>
              <a:r>
                <a:rPr lang="zh-CN" altLang="en-US" b="1" i="1" dirty="0">
                  <a:sym typeface="+mn-ea"/>
                </a:rPr>
                <a:t>  </a:t>
              </a:r>
              <a:r>
                <a:rPr lang="en-US" altLang="zh-CN" b="1" i="1" dirty="0">
                  <a:sym typeface="+mn-ea"/>
                </a:rPr>
                <a:t>η</a:t>
              </a:r>
              <a:r>
                <a:rPr lang="en-US" altLang="zh-CN" b="1" dirty="0">
                  <a:sym typeface="+mn-ea"/>
                </a:rPr>
                <a:t>=(</a:t>
              </a:r>
              <a:r>
                <a:rPr lang="en-US" altLang="zh-CN" b="1" i="1" dirty="0">
                  <a:sym typeface="+mn-ea"/>
                </a:rPr>
                <a:t>P</a:t>
              </a:r>
              <a:r>
                <a:rPr lang="en-US" altLang="zh-CN" b="1" baseline="-25000" dirty="0">
                  <a:sym typeface="+mn-ea"/>
                </a:rPr>
                <a:t>p</a:t>
              </a:r>
              <a:r>
                <a:rPr lang="en-US" altLang="zh-CN" b="1" dirty="0">
                  <a:sym typeface="+mn-ea"/>
                </a:rPr>
                <a:t>-</a:t>
              </a:r>
              <a:r>
                <a:rPr lang="en-US" altLang="zh-CN" b="1" i="1" dirty="0">
                  <a:sym typeface="+mn-ea"/>
                </a:rPr>
                <a:t>ΔP </a:t>
              </a:r>
              <a:r>
                <a:rPr lang="en-US" altLang="zh-CN" b="1" dirty="0">
                  <a:sym typeface="+mn-ea"/>
                </a:rPr>
                <a:t>)/</a:t>
              </a:r>
              <a:r>
                <a:rPr lang="en-US" altLang="zh-CN" b="1" i="1" dirty="0">
                  <a:sym typeface="+mn-ea"/>
                </a:rPr>
                <a:t>P</a:t>
              </a:r>
              <a:r>
                <a:rPr lang="en-US" altLang="zh-CN" b="1" baseline="-25000" dirty="0">
                  <a:sym typeface="+mn-ea"/>
                </a:rPr>
                <a:t>p</a:t>
              </a:r>
              <a:r>
                <a:rPr lang="en-US" altLang="zh-CN" b="1" dirty="0">
                  <a:sym typeface="+mn-ea"/>
                </a:rPr>
                <a:t>=</a:t>
              </a:r>
              <a:r>
                <a:rPr lang="en-US" altLang="zh-CN" b="1" i="1" dirty="0">
                  <a:sym typeface="+mn-ea"/>
                </a:rPr>
                <a:t>p</a:t>
              </a:r>
              <a:r>
                <a:rPr lang="en-US" altLang="zh-CN" b="1" baseline="-25000" dirty="0">
                  <a:sym typeface="+mn-ea"/>
                </a:rPr>
                <a:t>L</a:t>
              </a:r>
              <a:r>
                <a:rPr lang="en-US" altLang="zh-CN" b="1" i="1" dirty="0">
                  <a:sym typeface="+mn-ea"/>
                </a:rPr>
                <a:t>q</a:t>
              </a:r>
              <a:r>
                <a:rPr lang="en-US" altLang="zh-CN" b="1" baseline="-25000" dirty="0">
                  <a:sym typeface="+mn-ea"/>
                </a:rPr>
                <a:t>L</a:t>
              </a:r>
              <a:r>
                <a:rPr lang="en-US" altLang="zh-CN" b="1" dirty="0">
                  <a:sym typeface="+mn-ea"/>
                </a:rPr>
                <a:t>/</a:t>
              </a:r>
              <a:r>
                <a:rPr lang="en-US" altLang="zh-CN" b="1" i="1" dirty="0">
                  <a:sym typeface="+mn-ea"/>
                </a:rPr>
                <a:t>p</a:t>
              </a:r>
              <a:r>
                <a:rPr lang="en-US" altLang="zh-CN" b="1" baseline="-25000" dirty="0">
                  <a:sym typeface="+mn-ea"/>
                </a:rPr>
                <a:t>s</a:t>
              </a:r>
              <a:r>
                <a:rPr lang="en-US" altLang="zh-CN" b="1" i="1" dirty="0">
                  <a:sym typeface="+mn-ea"/>
                </a:rPr>
                <a:t>q</a:t>
              </a:r>
              <a:r>
                <a:rPr lang="en-US" altLang="zh-CN" b="1" baseline="-25000" dirty="0">
                  <a:sym typeface="+mn-ea"/>
                </a:rPr>
                <a:t>p </a:t>
              </a:r>
              <a:endParaRPr lang="en-US" altLang="zh-CN" b="1" dirty="0">
                <a:latin typeface="宋体" panose="02010600030101010101" pitchFamily="2" charset="-122"/>
                <a:sym typeface="+mn-ea"/>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91770" y="1300480"/>
            <a:ext cx="8730615" cy="542798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482" name="Rectangle 3"/>
          <p:cNvSpPr>
            <a:spLocks noGrp="1"/>
          </p:cNvSpPr>
          <p:nvPr>
            <p:ph idx="1"/>
          </p:nvPr>
        </p:nvSpPr>
        <p:spPr>
          <a:xfrm>
            <a:off x="635" y="1444625"/>
            <a:ext cx="8656320" cy="5270500"/>
          </a:xfrm>
        </p:spPr>
        <p:txBody>
          <a:bodyPr vert="horz" wrap="square" lIns="91440" tIns="45720" rIns="91440" bIns="45720" anchor="t"/>
          <a:lstStyle/>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运动平稳性</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回油节流调速回路：回油腔有一定背压，故液压缸能承受负值负载，且运动平稳。</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控制信号的提取</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进油节流调速回路：容易实现压力控制。当工作部件运动碰到死挡铁后，液压缸进油腔压力上升至溢流阀调定压力，压力继电器发出信号，可控制下一步动作。</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发热性</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回油节流调速回路中：油液经节流阀发热后回油箱冷却，对系统泄漏影响小。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4.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维护性</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在组成元件相同的条件下，进油节流调速回路在同样的低速时节流阀不易堵塞。</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无杆腔流量大，相应的节流阀开度大</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5.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安全与密封</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回油节流调速回路：回油腔压力较高，特别是负载接近零时，压力更高，这对回油管的安全、密封及寿命均有影响。</a:t>
            </a:r>
          </a:p>
          <a:p>
            <a:pPr lvl="1" algn="just" eaLnBrk="1" hangingPunct="1">
              <a:lnSpc>
                <a:spcPct val="120000"/>
              </a:lnSpc>
              <a:buFont typeface="Arial" panose="020B0604020202020204" pitchFamily="34" charset="0"/>
              <a:buChar char="•"/>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为了提高回路的综合性能，一般采用进油节流调速回路，并在回油路上加背压阀。</a:t>
            </a:r>
          </a:p>
          <a:p>
            <a:pPr algn="just" eaLnBrk="1" hangingPunct="1">
              <a:lnSpc>
                <a:spcPct val="11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42</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331470" y="569595"/>
            <a:ext cx="859028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2599" y="919"/>
              <a:ext cx="8914" cy="1016"/>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进、回油节流调速回路的不同之处</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3"/>
          <p:cNvSpPr/>
          <p:nvPr/>
        </p:nvSpPr>
        <p:spPr>
          <a:xfrm>
            <a:off x="235585" y="1232535"/>
            <a:ext cx="8907780" cy="52749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4100" name="Rectangle 3"/>
          <p:cNvSpPr>
            <a:spLocks noGrp="1" noChangeArrowheads="1"/>
          </p:cNvSpPr>
          <p:nvPr>
            <p:ph type="body" sz="half" idx="1"/>
          </p:nvPr>
        </p:nvSpPr>
        <p:spPr>
          <a:xfrm>
            <a:off x="395288" y="1052513"/>
            <a:ext cx="8569325" cy="5256212"/>
          </a:xfrm>
        </p:spPr>
        <p:txBody>
          <a:bodyPr/>
          <a:lstStyle/>
          <a:p>
            <a:pPr>
              <a:lnSpc>
                <a:spcPct val="130000"/>
              </a:lnSpc>
              <a:buNone/>
            </a:pPr>
            <a:endParaRPr lang="en-US" altLang="zh-CN" sz="2000" b="1" dirty="0" smtClean="0">
              <a:latin typeface="+mn-ea"/>
            </a:endParaRPr>
          </a:p>
          <a:p>
            <a:pPr>
              <a:lnSpc>
                <a:spcPct val="130000"/>
              </a:lnSpc>
              <a:buNone/>
            </a:pPr>
            <a:r>
              <a:rPr lang="zh-CN" altLang="en-US" sz="2000" b="1" dirty="0" smtClean="0">
                <a:latin typeface="+mn-ea"/>
              </a:rPr>
              <a:t>油路工作的必要条件：</a:t>
            </a:r>
          </a:p>
          <a:p>
            <a:pPr>
              <a:lnSpc>
                <a:spcPct val="130000"/>
              </a:lnSpc>
              <a:buNone/>
            </a:pPr>
            <a:r>
              <a:rPr lang="zh-CN" altLang="en-US" sz="2000" b="1" dirty="0" smtClean="0">
                <a:latin typeface="+mn-ea"/>
              </a:rPr>
              <a:t>    溢流阀关闭，起安全阀作用。</a:t>
            </a:r>
          </a:p>
          <a:p>
            <a:pPr>
              <a:lnSpc>
                <a:spcPct val="130000"/>
              </a:lnSpc>
              <a:buNone/>
            </a:pPr>
            <a:r>
              <a:rPr lang="zh-CN" altLang="en-US" sz="2000" b="1" dirty="0" smtClean="0">
                <a:latin typeface="+mn-ea"/>
              </a:rPr>
              <a:t>速度负载特性方程 </a:t>
            </a:r>
          </a:p>
          <a:p>
            <a:pPr>
              <a:lnSpc>
                <a:spcPct val="130000"/>
              </a:lnSpc>
              <a:buNone/>
            </a:pPr>
            <a:endParaRPr lang="zh-CN" altLang="en-US" sz="2000" b="1" dirty="0" smtClean="0">
              <a:latin typeface="+mn-ea"/>
            </a:endParaRPr>
          </a:p>
          <a:p>
            <a:pPr>
              <a:lnSpc>
                <a:spcPct val="130000"/>
              </a:lnSpc>
              <a:buNone/>
            </a:pPr>
            <a:endParaRPr lang="en-US" altLang="zh-CN" sz="2000" b="1" dirty="0" smtClean="0">
              <a:latin typeface="+mn-ea"/>
            </a:endParaRPr>
          </a:p>
          <a:p>
            <a:pPr>
              <a:lnSpc>
                <a:spcPct val="130000"/>
              </a:lnSpc>
              <a:buNone/>
            </a:pPr>
            <a:r>
              <a:rPr lang="zh-CN" altLang="en-US" sz="2000" b="1" dirty="0" smtClean="0">
                <a:latin typeface="+mn-ea"/>
              </a:rPr>
              <a:t>泵的工作压力随负载变化，泵的输出流量需要计入泵的泄流量</a:t>
            </a:r>
            <a:r>
              <a:rPr lang="zh-CN" altLang="en-US" sz="2000" b="1" dirty="0" smtClean="0">
                <a:latin typeface="+mn-ea"/>
                <a:sym typeface="Symbol" pitchFamily="18" charset="2"/>
              </a:rPr>
              <a:t></a:t>
            </a:r>
            <a:r>
              <a:rPr lang="en-US" altLang="zh-CN" sz="2000" b="1" dirty="0" err="1" smtClean="0">
                <a:latin typeface="+mn-ea"/>
                <a:sym typeface="Symbol" pitchFamily="18" charset="2"/>
              </a:rPr>
              <a:t>qp</a:t>
            </a:r>
            <a:endParaRPr lang="zh-CN" altLang="en-US" sz="2000" b="1" dirty="0" smtClean="0">
              <a:latin typeface="+mn-ea"/>
            </a:endParaRPr>
          </a:p>
          <a:p>
            <a:pPr>
              <a:lnSpc>
                <a:spcPct val="130000"/>
              </a:lnSpc>
              <a:buNone/>
            </a:pPr>
            <a:r>
              <a:rPr lang="zh-CN" altLang="en-US" sz="2000" b="1" dirty="0" smtClean="0">
                <a:latin typeface="+mn-ea"/>
              </a:rPr>
              <a:t>速度受负载变化影响大，在小负载或低速时，曲线陡，回路速度刚性差。</a:t>
            </a:r>
          </a:p>
          <a:p>
            <a:pPr>
              <a:lnSpc>
                <a:spcPct val="130000"/>
              </a:lnSpc>
              <a:buNone/>
            </a:pPr>
            <a:r>
              <a:rPr lang="zh-CN" altLang="en-US" sz="2000" b="1" dirty="0" smtClean="0">
                <a:latin typeface="+mn-ea"/>
              </a:rPr>
              <a:t>在不同节流阀通流面积下，回路有不同的最大承载能力。</a:t>
            </a:r>
          </a:p>
          <a:p>
            <a:pPr>
              <a:lnSpc>
                <a:spcPct val="130000"/>
              </a:lnSpc>
              <a:buNone/>
            </a:pPr>
            <a:r>
              <a:rPr lang="en-US" altLang="zh-CN" sz="2000" b="1" dirty="0" smtClean="0">
                <a:latin typeface="+mn-ea"/>
              </a:rPr>
              <a:t>AT</a:t>
            </a:r>
            <a:r>
              <a:rPr lang="zh-CN" altLang="en-US" sz="2000" b="1" dirty="0" smtClean="0">
                <a:latin typeface="+mn-ea"/>
              </a:rPr>
              <a:t>越大，</a:t>
            </a:r>
            <a:r>
              <a:rPr lang="en-US" altLang="zh-CN" sz="2000" b="1" dirty="0" err="1" smtClean="0">
                <a:latin typeface="+mn-ea"/>
              </a:rPr>
              <a:t>Fmax</a:t>
            </a:r>
            <a:r>
              <a:rPr lang="zh-CN" altLang="en-US" sz="2000" b="1" dirty="0" smtClean="0">
                <a:latin typeface="+mn-ea"/>
              </a:rPr>
              <a:t>越小，回路的调速范围受到限制。</a:t>
            </a:r>
          </a:p>
          <a:p>
            <a:pPr>
              <a:lnSpc>
                <a:spcPct val="130000"/>
              </a:lnSpc>
              <a:buNone/>
            </a:pPr>
            <a:r>
              <a:rPr lang="zh-CN" altLang="en-US" sz="2000" b="1" dirty="0" smtClean="0">
                <a:latin typeface="+mn-ea"/>
              </a:rPr>
              <a:t>只有节流功率损失，无溢流功率损失，回路效率较高。</a:t>
            </a:r>
          </a:p>
        </p:txBody>
      </p:sp>
      <p:pic>
        <p:nvPicPr>
          <p:cNvPr id="4101" name="Picture 6" descr="6-10"/>
          <p:cNvPicPr>
            <a:picLocks noGrp="1" noChangeAspect="1" noChangeArrowheads="1"/>
          </p:cNvPicPr>
          <p:nvPr>
            <p:ph sz="quarter" idx="2"/>
          </p:nvPr>
        </p:nvPicPr>
        <p:blipFill>
          <a:blip r:embed="rId3"/>
          <a:srcRect l="5739" r="4222"/>
          <a:stretch>
            <a:fillRect/>
          </a:stretch>
        </p:blipFill>
        <p:spPr>
          <a:xfrm>
            <a:off x="5076825" y="1089025"/>
            <a:ext cx="4067175" cy="2192338"/>
          </a:xfrm>
          <a:noFill/>
        </p:spPr>
      </p:pic>
      <p:graphicFrame>
        <p:nvGraphicFramePr>
          <p:cNvPr id="4098" name="Object 9"/>
          <p:cNvGraphicFramePr>
            <a:graphicFrameLocks noChangeAspect="1"/>
          </p:cNvGraphicFramePr>
          <p:nvPr>
            <p:ph sz="quarter" idx="3"/>
          </p:nvPr>
        </p:nvGraphicFramePr>
        <p:xfrm>
          <a:off x="214282" y="2857496"/>
          <a:ext cx="4706938" cy="912812"/>
        </p:xfrm>
        <a:graphic>
          <a:graphicData uri="http://schemas.openxmlformats.org/presentationml/2006/ole">
            <p:oleObj spid="_x0000_s5122" name="公式" r:id="rId4" imgW="3340080" imgH="647640" progId="Equation.3">
              <p:embed/>
            </p:oleObj>
          </a:graphicData>
        </a:graphic>
      </p:graphicFrame>
      <p:sp>
        <p:nvSpPr>
          <p:cNvPr id="4099" name="灯片编号占位符 6"/>
          <p:cNvSpPr>
            <a:spLocks noGrp="1"/>
          </p:cNvSpPr>
          <p:nvPr>
            <p:ph type="sldNum" sz="quarter" idx="12"/>
          </p:nvPr>
        </p:nvSpPr>
        <p:spPr/>
        <p:txBody>
          <a:bodyPr/>
          <a:lstStyle/>
          <a:p>
            <a:pPr>
              <a:defRPr/>
            </a:pPr>
            <a:fld id="{6A46398A-41F6-4F4F-B128-567AA9B71076}" type="slidenum">
              <a:rPr lang="en-US" altLang="zh-CN" smtClean="0"/>
              <a:pPr>
                <a:defRPr/>
              </a:pPr>
              <a:t>43</a:t>
            </a:fld>
            <a:endParaRPr lang="en-US" altLang="zh-CN" smtClean="0"/>
          </a:p>
        </p:txBody>
      </p:sp>
      <p:sp>
        <p:nvSpPr>
          <p:cNvPr id="7" name="Rectangle 3"/>
          <p:cNvSpPr txBox="1">
            <a:spLocks/>
          </p:cNvSpPr>
          <p:nvPr/>
        </p:nvSpPr>
        <p:spPr>
          <a:xfrm>
            <a:off x="234950" y="623570"/>
            <a:ext cx="7619365" cy="608330"/>
          </a:xfrm>
          <a:prstGeom prst="rect">
            <a:avLst/>
          </a:prstGeom>
          <a:noFill/>
          <a:ln w="9525">
            <a:noFill/>
          </a:ln>
        </p:spPr>
        <p:txBody>
          <a:bodyPr vert="horz" wrap="square" lIns="91440" tIns="45720" rIns="91440" bIns="45720" anchor="t"/>
          <a:lstStyle/>
          <a:p>
            <a:pPr marL="342900" lvl="0" indent="-342900">
              <a:lnSpc>
                <a:spcPct val="90000"/>
              </a:lnSpc>
              <a:spcBef>
                <a:spcPct val="20000"/>
              </a:spcBef>
            </a:pPr>
            <a:r>
              <a:rPr kumimoji="0" lang="zh-CN" altLang="en-US" sz="3600" b="1" i="0" u="none" strike="noStrike" kern="1200" cap="none" spc="0" normalizeH="0" baseline="0" noProof="0" dirty="0" smtClean="0">
                <a:ln>
                  <a:noFill/>
                </a:ln>
                <a:solidFill>
                  <a:srgbClr val="111E2C"/>
                </a:solidFill>
                <a:effectLst/>
                <a:uLnTx/>
                <a:uFillTx/>
                <a:latin typeface="Hiragino Sans GB W6" panose="020B0300000000000000" charset="-122"/>
                <a:ea typeface="Hiragino Sans GB W6" panose="020B0300000000000000" charset="-122"/>
                <a:cs typeface="+mn-cs"/>
              </a:rPr>
              <a:t>（</a:t>
            </a:r>
            <a:r>
              <a:rPr lang="zh-CN" altLang="en-US" sz="3600" b="1" dirty="0" smtClean="0">
                <a:solidFill>
                  <a:srgbClr val="111E2C"/>
                </a:solidFill>
                <a:latin typeface="Hiragino Sans GB W6" panose="020B0300000000000000" charset="-122"/>
                <a:ea typeface="Hiragino Sans GB W6" panose="020B0300000000000000" charset="-122"/>
              </a:rPr>
              <a:t>四）旁路节流调速回路</a:t>
            </a:r>
            <a:endParaRPr kumimoji="0" lang="zh-CN" altLang="en-US" sz="3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5585" y="1232535"/>
            <a:ext cx="8907780" cy="52749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4950" y="623570"/>
            <a:ext cx="76193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（四）用调速阀的节流回路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262890" y="1231900"/>
            <a:ext cx="8279765" cy="955903"/>
          </a:xfrm>
          <a:prstGeom prst="rect">
            <a:avLst/>
          </a:prstGeom>
          <a:noFill/>
          <a:ln w="9525">
            <a:noFill/>
          </a:ln>
        </p:spPr>
        <p:txBody>
          <a:bodyPr wrap="square">
            <a:spAutoFit/>
          </a:bodyPr>
          <a:lstStyle/>
          <a:p>
            <a:pPr marL="342900" indent="-342900" algn="just">
              <a:lnSpc>
                <a:spcPct val="150000"/>
              </a:lnSpc>
              <a:spcBef>
                <a:spcPts val="0"/>
              </a:spcBef>
              <a:buFont typeface="Arial" panose="020B0604020202020204" pitchFamily="34" charset="0"/>
              <a:buChar char="•"/>
            </a:pPr>
            <a:r>
              <a:rPr lang="zh-CN" altLang="en-US" sz="2000" b="1" dirty="0">
                <a:latin typeface="Arial" panose="020B0604020202020204" pitchFamily="34" charset="0"/>
              </a:rPr>
              <a:t>在上述节流阀式调速回路中，用调速阀代替节流阀，便构成了进油、回油和旁路调速式节流调速回路，其平稳性大为改善。</a:t>
            </a:r>
          </a:p>
        </p:txBody>
      </p:sp>
      <p:pic>
        <p:nvPicPr>
          <p:cNvPr id="39941" name="Picture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39552" y="2202815"/>
            <a:ext cx="7848872" cy="42246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155700"/>
            <a:ext cx="4922520" cy="54489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46050" y="547370"/>
            <a:ext cx="77082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（五）改善节流调速负载特性的回路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234950" y="1155700"/>
            <a:ext cx="4859020" cy="6431280"/>
          </a:xfrm>
          <a:prstGeom prst="rect">
            <a:avLst/>
          </a:prstGeom>
          <a:noFill/>
          <a:ln w="9525">
            <a:noFill/>
          </a:ln>
        </p:spPr>
        <p:txBody>
          <a:bodyPr wrap="square">
            <a:spAutoFit/>
          </a:bodyPr>
          <a:lstStyle/>
          <a:p>
            <a:pPr marL="342900" indent="-342900" algn="just">
              <a:lnSpc>
                <a:spcPct val="130000"/>
              </a:lnSpc>
              <a:buFont typeface="Wingdings" panose="05000000000000000000" charset="0"/>
              <a:buChar char="u"/>
            </a:pPr>
            <a:r>
              <a:rPr lang="zh-CN" altLang="en-US" sz="2000" b="1" dirty="0">
                <a:solidFill>
                  <a:srgbClr val="C00000"/>
                </a:solidFill>
                <a:sym typeface="+mn-ea"/>
              </a:rPr>
              <a:t>在节流阀调速回路中，存在的主要问题：</a:t>
            </a:r>
          </a:p>
          <a:p>
            <a:pPr marL="342900" indent="-342900" algn="just">
              <a:lnSpc>
                <a:spcPct val="130000"/>
              </a:lnSpc>
              <a:buFont typeface="Arial" panose="020B0604020202020204" pitchFamily="34" charset="0"/>
              <a:buChar char="•"/>
            </a:pPr>
            <a:r>
              <a:rPr lang="zh-CN" altLang="en-US" sz="2000" b="1" dirty="0">
                <a:sym typeface="+mn-ea"/>
              </a:rPr>
              <a:t>当负载变化时，因节流阀前后压力差变化，通过节流阀的流量均变化，故回路的速度负载特性比较差。</a:t>
            </a:r>
          </a:p>
          <a:p>
            <a:pPr marL="342900" indent="-342900" algn="just">
              <a:lnSpc>
                <a:spcPct val="130000"/>
              </a:lnSpc>
              <a:buFont typeface="Wingdings" panose="05000000000000000000" charset="0"/>
              <a:buChar char="u"/>
            </a:pPr>
            <a:r>
              <a:rPr lang="zh-CN" altLang="en-US" sz="2000" b="1" dirty="0">
                <a:solidFill>
                  <a:srgbClr val="C00000"/>
                </a:solidFill>
                <a:sym typeface="+mn-ea"/>
              </a:rPr>
              <a:t>改进方案：</a:t>
            </a:r>
            <a:endParaRPr lang="zh-CN" altLang="en-US" sz="2000" b="1" dirty="0">
              <a:solidFill>
                <a:srgbClr val="C00000"/>
              </a:solidFill>
            </a:endParaRPr>
          </a:p>
          <a:p>
            <a:pPr marL="342900" indent="-342900" algn="just">
              <a:lnSpc>
                <a:spcPct val="130000"/>
              </a:lnSpc>
              <a:buFont typeface="Arial" panose="020B0604020202020204" pitchFamily="34" charset="0"/>
              <a:buChar char="•"/>
            </a:pPr>
            <a:r>
              <a:rPr lang="zh-CN" altLang="en-US" sz="2000" b="1" dirty="0">
                <a:sym typeface="+mn-ea"/>
              </a:rPr>
              <a:t>若用调速阀代替节流阀，回路的负载特性将大为提高。</a:t>
            </a:r>
            <a:endParaRPr lang="zh-CN" altLang="en-US" sz="2000" b="1" dirty="0"/>
          </a:p>
          <a:p>
            <a:pPr marL="342900" indent="-342900" algn="just">
              <a:lnSpc>
                <a:spcPct val="130000"/>
              </a:lnSpc>
              <a:buFont typeface="Arial" panose="020B0604020202020204" pitchFamily="34" charset="0"/>
              <a:buChar char="•"/>
            </a:pPr>
            <a:r>
              <a:rPr lang="zh-CN" altLang="en-US" sz="2000" b="1" dirty="0">
                <a:sym typeface="+mn-ea"/>
              </a:rPr>
              <a:t>调速阀可以装在回路的进油、回油或旁路上。负载变化引起调速阀前后压差变化时，由于定差减压阀的作用，通过调速阀的流量基本稳定。</a:t>
            </a:r>
            <a:endParaRPr lang="zh-CN" altLang="en-US" sz="2000" b="1" dirty="0"/>
          </a:p>
          <a:p>
            <a:pPr marL="342900" indent="-342900" algn="just">
              <a:lnSpc>
                <a:spcPct val="130000"/>
              </a:lnSpc>
              <a:buFont typeface="Arial" panose="020B0604020202020204" pitchFamily="34" charset="0"/>
              <a:buChar char="•"/>
            </a:pPr>
            <a:r>
              <a:rPr lang="zh-CN" altLang="en-US" sz="2000" b="1" dirty="0">
                <a:solidFill>
                  <a:srgbClr val="C00000"/>
                </a:solidFill>
                <a:sym typeface="+mn-ea"/>
              </a:rPr>
              <a:t>旁通型调速阀只能用于进油节流调速回路中。</a:t>
            </a:r>
            <a:endParaRPr lang="zh-CN" altLang="en-US" sz="2000" b="1" dirty="0">
              <a:solidFill>
                <a:srgbClr val="C00000"/>
              </a:solidFill>
            </a:endParaRPr>
          </a:p>
          <a:p>
            <a:pPr marL="342900" indent="-342900" eaLnBrk="1" hangingPunct="1">
              <a:lnSpc>
                <a:spcPct val="110000"/>
              </a:lnSpc>
              <a:buFont typeface="Wingdings" panose="05000000000000000000" pitchFamily="2" charset="2"/>
              <a:buNone/>
            </a:pPr>
            <a:endParaRPr lang="zh-CN" altLang="en-US" sz="2000" b="1" dirty="0"/>
          </a:p>
          <a:p>
            <a:pPr marL="342900" indent="-342900" algn="just" eaLnBrk="1" hangingPunct="1">
              <a:lnSpc>
                <a:spcPct val="130000"/>
              </a:lnSpc>
              <a:buClrTx/>
              <a:buSzTx/>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endParaRPr>
          </a:p>
        </p:txBody>
      </p:sp>
      <p:pic>
        <p:nvPicPr>
          <p:cNvPr id="40965" name="Picture 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094605" y="1251585"/>
            <a:ext cx="4064000" cy="5353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155700"/>
            <a:ext cx="8694420" cy="54489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58750" y="619125"/>
            <a:ext cx="77082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（六）容积调速回路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331470" y="1228090"/>
            <a:ext cx="8404225" cy="6105525"/>
          </a:xfrm>
          <a:prstGeom prst="rect">
            <a:avLst/>
          </a:prstGeom>
          <a:noFill/>
          <a:ln w="9525">
            <a:noFill/>
          </a:ln>
        </p:spPr>
        <p:txBody>
          <a:bodyPr wrap="square">
            <a:spAutoFit/>
          </a:bodyPr>
          <a:lstStyle/>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容积调速回路通过改变液压泵和液压马达的排量来调节执行元件的速度。由于没有节流损失和溢流损失，回路效率高，系统温升小，适用于高速、大功率调速系统。</a:t>
            </a:r>
            <a:endParaRPr lang="en-US" altLang="zh-CN" sz="2400" b="1" dirty="0">
              <a:latin typeface="宋体" panose="02010600030101010101" pitchFamily="2" charset="-122"/>
              <a:cs typeface="宋体" panose="02010600030101010101" pitchFamily="2" charset="-122"/>
            </a:endParaRPr>
          </a:p>
          <a:p>
            <a:pPr marL="342900" indent="-342900" algn="just">
              <a:lnSpc>
                <a:spcPct val="130000"/>
              </a:lnSpc>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系统无溢流损失和节流损失，且供油压力随负载而变化，效率高、发热小容积调速回路适用于大功率液压系统。</a:t>
            </a:r>
            <a:endParaRPr lang="zh-CN" altLang="en-US" sz="2400" b="1" dirty="0">
              <a:latin typeface="宋体" panose="02010600030101010101" pitchFamily="2" charset="-122"/>
              <a:cs typeface="宋体" panose="02010600030101010101" pitchFamily="2" charset="-122"/>
            </a:endParaRPr>
          </a:p>
          <a:p>
            <a:pPr marL="342900" indent="-342900" algn="just">
              <a:lnSpc>
                <a:spcPct val="130000"/>
              </a:lnSpc>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开式回路中，执行元件的回油直接流入油箱，经过冷却、沉淀和过滤后再工作。</a:t>
            </a:r>
            <a:endParaRPr lang="zh-CN" altLang="en-US" sz="2400" b="1" dirty="0">
              <a:latin typeface="宋体" panose="02010600030101010101" pitchFamily="2" charset="-122"/>
              <a:cs typeface="宋体" panose="02010600030101010101" pitchFamily="2" charset="-122"/>
            </a:endParaRPr>
          </a:p>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闭式回路中，执行元件的回油直接流入泵吸腔，空气和脏物不易侵入回路，但油液得不到冷却、沉淀和过滤。</a:t>
            </a:r>
            <a:endParaRPr lang="zh-CN" altLang="en-US" sz="2400" b="1" dirty="0">
              <a:latin typeface="宋体" panose="02010600030101010101" pitchFamily="2" charset="-122"/>
              <a:cs typeface="宋体" panose="02010600030101010101" pitchFamily="2" charset="-122"/>
            </a:endParaRPr>
          </a:p>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闭式回路中需附设一个补油泵和很小的油箱，为主泵的吸油口补油，以补偿泄漏和冷却。</a:t>
            </a:r>
            <a:endParaRPr lang="zh-CN" altLang="en-US" sz="2400" b="1" dirty="0">
              <a:latin typeface="宋体" panose="02010600030101010101" pitchFamily="2" charset="-122"/>
              <a:cs typeface="宋体" panose="02010600030101010101" pitchFamily="2" charset="-122"/>
            </a:endParaRPr>
          </a:p>
          <a:p>
            <a:pPr marL="342900" indent="-342900" eaLnBrk="1" hangingPunct="1">
              <a:lnSpc>
                <a:spcPct val="110000"/>
              </a:lnSpc>
              <a:buFont typeface="Wingdings" panose="05000000000000000000" pitchFamily="2" charset="2"/>
              <a:buNone/>
            </a:pPr>
            <a:endParaRPr lang="zh-CN" altLang="en-US" sz="2000" b="1" dirty="0"/>
          </a:p>
          <a:p>
            <a:pPr marL="342900" indent="-342900" algn="just" eaLnBrk="1" hangingPunct="1">
              <a:lnSpc>
                <a:spcPct val="130000"/>
              </a:lnSpc>
              <a:buClrTx/>
              <a:buSzTx/>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231900"/>
            <a:ext cx="8629650" cy="52355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4950" y="623570"/>
            <a:ext cx="76193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（七）泵-缸式容积调速回路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324485" y="1231900"/>
            <a:ext cx="8400415" cy="2891790"/>
          </a:xfrm>
          <a:prstGeom prst="rect">
            <a:avLst/>
          </a:prstGeom>
          <a:noFill/>
          <a:ln w="9525">
            <a:noFill/>
          </a:ln>
        </p:spPr>
        <p:txBody>
          <a:bodyPr wrap="square">
            <a:spAutoFit/>
          </a:bodyPr>
          <a:lstStyle/>
          <a:p>
            <a:pPr marL="342900" indent="-342900" algn="just" eaLnBrk="1" hangingPunct="1">
              <a:lnSpc>
                <a:spcPct val="130000"/>
              </a:lnSpc>
              <a:buClrTx/>
              <a:buSzTx/>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不考虑管路、液压缸的泄露和力损失时，液压缸的速度：</a:t>
            </a: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𝐾-液压泵的泄露系数</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endParaRPr>
          </a:p>
        </p:txBody>
      </p:sp>
      <p:pic>
        <p:nvPicPr>
          <p:cNvPr id="43014" name="Picture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778250" y="2849880"/>
            <a:ext cx="4853940" cy="3657600"/>
          </a:xfrm>
          <a:prstGeom prst="rect">
            <a:avLst/>
          </a:prstGeom>
          <a:noFill/>
          <a:ln w="9525">
            <a:noFill/>
          </a:ln>
        </p:spPr>
      </p:pic>
      <p:pic>
        <p:nvPicPr>
          <p:cNvPr id="43015" name="Picture 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92468" y="2597150"/>
            <a:ext cx="2986087" cy="3910013"/>
          </a:xfrm>
          <a:prstGeom prst="rect">
            <a:avLst/>
          </a:prstGeom>
          <a:noFill/>
          <a:ln w="9525">
            <a:noFill/>
          </a:ln>
        </p:spPr>
      </p:pic>
      <p:pic>
        <p:nvPicPr>
          <p:cNvPr id="43010" name="Picture 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3778250" y="1769745"/>
            <a:ext cx="4531360" cy="1003935"/>
          </a:xfrm>
          <a:prstGeom prst="rect">
            <a:avLst/>
          </a:prstGeom>
          <a:solidFill>
            <a:srgbClr val="F4ECB3"/>
          </a:solid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231900"/>
            <a:ext cx="8629650" cy="53727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93345" y="623570"/>
            <a:ext cx="92525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（八）变量泵 -定量液压马达容积调速回路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324485" y="1231900"/>
            <a:ext cx="8400415" cy="1771015"/>
          </a:xfrm>
          <a:prstGeom prst="rect">
            <a:avLst/>
          </a:prstGeom>
          <a:noFill/>
          <a:ln w="9525">
            <a:noFill/>
          </a:ln>
        </p:spPr>
        <p:txBody>
          <a:bodyPr wrap="square">
            <a:spAutoFit/>
          </a:bodyPr>
          <a:lstStyle/>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恒转矩调速（ 𝑛</a:t>
            </a:r>
            <a:r>
              <a:rPr lang="zh-CN" altLang="en-US" sz="1400" b="1" dirty="0">
                <a:latin typeface="宋体" panose="02010600030101010101" pitchFamily="2" charset="-122"/>
                <a:cs typeface="宋体" panose="02010600030101010101" pitchFamily="2" charset="-122"/>
                <a:sym typeface="+mn-ea"/>
              </a:rPr>
              <a:t>𝑝</a:t>
            </a:r>
            <a:r>
              <a:rPr lang="zh-CN" altLang="en-US" sz="2400" b="1" dirty="0">
                <a:latin typeface="宋体" panose="02010600030101010101" pitchFamily="2" charset="-122"/>
                <a:cs typeface="宋体" panose="02010600030101010101" pitchFamily="2" charset="-122"/>
                <a:sym typeface="+mn-ea"/>
              </a:rPr>
              <a:t>、𝑉</a:t>
            </a:r>
            <a:r>
              <a:rPr lang="zh-CN" altLang="en-US" sz="1600" b="1" dirty="0">
                <a:latin typeface="宋体" panose="02010600030101010101" pitchFamily="2" charset="-122"/>
                <a:cs typeface="宋体" panose="02010600030101010101" pitchFamily="2" charset="-122"/>
                <a:sym typeface="+mn-ea"/>
              </a:rPr>
              <a:t>𝑚</a:t>
            </a:r>
            <a:r>
              <a:rPr lang="zh-CN" altLang="en-US" sz="2400" b="1" dirty="0">
                <a:latin typeface="宋体" panose="02010600030101010101" pitchFamily="2" charset="-122"/>
                <a:cs typeface="宋体" panose="02010600030101010101" pitchFamily="2" charset="-122"/>
                <a:sym typeface="+mn-ea"/>
              </a:rPr>
              <a:t>视为常量）</a:t>
            </a: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Arial" panose="020B0604020202020204" pitchFamily="34" charset="0"/>
              <a:buChar char="•"/>
            </a:pPr>
            <a:endParaRPr lang="zh-CN" altLang="en-US" sz="2000" b="1" dirty="0">
              <a:latin typeface="宋体" panose="02010600030101010101" pitchFamily="2" charset="-122"/>
              <a:cs typeface="宋体" panose="02010600030101010101" pitchFamily="2" charset="-122"/>
              <a:sym typeface="+mn-ea"/>
            </a:endParaRPr>
          </a:p>
          <a:p>
            <a:pPr marL="342900" indent="-342900" algn="just" eaLnBrk="1" hangingPunct="1">
              <a:lnSpc>
                <a:spcPct val="130000"/>
              </a:lnSpc>
              <a:buClrTx/>
              <a:buSzTx/>
              <a:buFont typeface="Wingdings" panose="05000000000000000000" pitchFamily="2" charset="2"/>
              <a:buNone/>
            </a:pPr>
            <a:endParaRPr lang="zh-CN" altLang="en-US" sz="2000" b="1" dirty="0">
              <a:solidFill>
                <a:srgbClr val="C00000"/>
              </a:solidFill>
              <a:latin typeface="宋体" panose="02010600030101010101" pitchFamily="2" charset="-122"/>
              <a:cs typeface="宋体" panose="02010600030101010101" pitchFamily="2" charset="-122"/>
            </a:endParaRPr>
          </a:p>
        </p:txBody>
      </p:sp>
      <p:pic>
        <p:nvPicPr>
          <p:cNvPr id="44037"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505585" y="1844040"/>
            <a:ext cx="6038215" cy="1045845"/>
          </a:xfrm>
          <a:prstGeom prst="rect">
            <a:avLst/>
          </a:prstGeom>
          <a:solidFill>
            <a:srgbClr val="F4ECB3"/>
          </a:solidFill>
          <a:ln w="9525">
            <a:noFill/>
          </a:ln>
        </p:spPr>
      </p:pic>
      <p:pic>
        <p:nvPicPr>
          <p:cNvPr id="44038" name="Picture 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391920" y="2923540"/>
            <a:ext cx="6362065" cy="36874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231900"/>
            <a:ext cx="8629650" cy="53727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93345" y="623570"/>
            <a:ext cx="92525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（八）变量泵 -定量液压马达容积调速回路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324485" y="1231900"/>
            <a:ext cx="8400415" cy="1529715"/>
          </a:xfrm>
          <a:prstGeom prst="rect">
            <a:avLst/>
          </a:prstGeom>
          <a:noFill/>
          <a:ln w="9525">
            <a:noFill/>
          </a:ln>
        </p:spPr>
        <p:txBody>
          <a:bodyPr wrap="square">
            <a:spAutoFit/>
          </a:bodyPr>
          <a:lstStyle/>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恒功率调速（ 𝑃</a:t>
            </a:r>
            <a:r>
              <a:rPr lang="zh-CN" altLang="en-US" b="1" dirty="0">
                <a:latin typeface="宋体" panose="02010600030101010101" pitchFamily="2" charset="-122"/>
                <a:cs typeface="宋体" panose="02010600030101010101" pitchFamily="2" charset="-122"/>
                <a:sym typeface="+mn-ea"/>
              </a:rPr>
              <a:t>𝑚</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𝑃</a:t>
            </a:r>
            <a:r>
              <a:rPr lang="zh-CN" altLang="en-US" sz="1600" b="1" dirty="0">
                <a:latin typeface="宋体" panose="02010600030101010101" pitchFamily="2" charset="-122"/>
                <a:cs typeface="宋体" panose="02010600030101010101" pitchFamily="2" charset="-122"/>
                <a:sym typeface="+mn-ea"/>
              </a:rPr>
              <a:t>𝑝</a:t>
            </a:r>
            <a:r>
              <a:rPr lang="en-US" altLang="zh-CN" sz="2400" b="1" dirty="0">
                <a:latin typeface="宋体" panose="02010600030101010101" pitchFamily="2" charset="-122"/>
                <a:cs typeface="宋体" panose="02010600030101010101" pitchFamily="2" charset="-122"/>
                <a:sym typeface="+mn-ea"/>
              </a:rPr>
              <a:t>=C</a:t>
            </a:r>
            <a:r>
              <a:rPr lang="zh-CN" altLang="en-US" sz="2400" b="1" dirty="0">
                <a:latin typeface="宋体" panose="02010600030101010101" pitchFamily="2" charset="-122"/>
                <a:cs typeface="宋体" panose="02010600030101010101" pitchFamily="2" charset="-122"/>
                <a:sym typeface="+mn-ea"/>
              </a:rPr>
              <a:t>）</a:t>
            </a:r>
            <a:endParaRPr lang="zh-CN" altLang="en-US" sz="2400" b="1" dirty="0">
              <a:latin typeface="宋体" panose="02010600030101010101" pitchFamily="2" charset="-122"/>
              <a:cs typeface="宋体" panose="02010600030101010101" pitchFamily="2" charset="-122"/>
            </a:endParaRPr>
          </a:p>
          <a:p>
            <a:pPr marL="342900" indent="-342900" algn="just" eaLnBrk="1" hangingPunct="1">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调速范围较小， 𝑉</a:t>
            </a:r>
            <a:r>
              <a:rPr lang="zh-CN" altLang="en-US" sz="1600" b="1" dirty="0">
                <a:latin typeface="宋体" panose="02010600030101010101" pitchFamily="2" charset="-122"/>
                <a:cs typeface="宋体" panose="02010600030101010101" pitchFamily="2" charset="-122"/>
                <a:sym typeface="+mn-ea"/>
              </a:rPr>
              <a:t>𝑚</a:t>
            </a:r>
            <a:r>
              <a:rPr lang="zh-CN" altLang="en-US" sz="2400" b="1" dirty="0">
                <a:latin typeface="宋体" panose="02010600030101010101" pitchFamily="2" charset="-122"/>
                <a:cs typeface="宋体" panose="02010600030101010101" pitchFamily="2" charset="-122"/>
                <a:sym typeface="+mn-ea"/>
              </a:rPr>
              <a:t>过小则 𝑇</a:t>
            </a:r>
            <a:r>
              <a:rPr lang="zh-CN" altLang="en-US" sz="1600" b="1" dirty="0">
                <a:latin typeface="宋体" panose="02010600030101010101" pitchFamily="2" charset="-122"/>
                <a:cs typeface="宋体" panose="02010600030101010101" pitchFamily="2" charset="-122"/>
                <a:sym typeface="+mn-ea"/>
              </a:rPr>
              <a:t>𝑚</a:t>
            </a:r>
            <a:r>
              <a:rPr lang="zh-CN" altLang="en-US" sz="2400" b="1" dirty="0">
                <a:latin typeface="宋体" panose="02010600030101010101" pitchFamily="2" charset="-122"/>
                <a:cs typeface="宋体" panose="02010600030101010101" pitchFamily="2" charset="-122"/>
                <a:sym typeface="+mn-ea"/>
              </a:rPr>
              <a:t>很小，不能带动，负载就会造成马达 “自锁 ”，故：</a:t>
            </a:r>
            <a:endParaRPr lang="zh-CN" altLang="en-US" sz="2400" b="1" dirty="0">
              <a:solidFill>
                <a:srgbClr val="C00000"/>
              </a:solidFill>
              <a:latin typeface="宋体" panose="02010600030101010101" pitchFamily="2" charset="-122"/>
              <a:cs typeface="宋体" panose="02010600030101010101" pitchFamily="2" charset="-122"/>
              <a:sym typeface="+mn-ea"/>
            </a:endParaRPr>
          </a:p>
        </p:txBody>
      </p:sp>
      <p:pic>
        <p:nvPicPr>
          <p:cNvPr id="45061"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209040" y="2867660"/>
            <a:ext cx="6728460" cy="36252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5620385" cy="50673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537335"/>
            <a:ext cx="5402580" cy="50673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just" defTabSz="914400" rtl="0" eaLnBrk="1" fontAlgn="base" latinLnBrk="0" hangingPunct="1">
              <a:lnSpc>
                <a:spcPct val="140000"/>
              </a:lnSpc>
              <a:spcBef>
                <a:spcPct val="0"/>
              </a:spcBef>
              <a:spcAft>
                <a:spcPct val="0"/>
              </a:spcAft>
              <a:buClrTx/>
              <a:buSzTx/>
              <a:defRPr/>
            </a:pPr>
            <a:r>
              <a:rPr kumimoji="1"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调压回路作用——</a:t>
            </a: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用来调定和限制液压系统的最高工作压力，或者使执行机构在工作过程的不同阶段，实现多级压力变换。</a:t>
            </a:r>
            <a:endParaRPr kumimoji="1"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一般用溢流阀来实现这一功能。</a:t>
            </a:r>
          </a:p>
          <a:p>
            <a:pPr marL="0" marR="0" lvl="0" indent="0" algn="just" defTabSz="914400" rtl="0" eaLnBrk="1" fontAlgn="base" latinLnBrk="0" hangingPunct="1">
              <a:lnSpc>
                <a:spcPct val="140000"/>
              </a:lnSpc>
              <a:spcBef>
                <a:spcPct val="0"/>
              </a:spcBef>
              <a:spcAft>
                <a:spcPct val="0"/>
              </a:spcAft>
              <a:buClrTx/>
              <a:buSzTx/>
              <a:buFontTx/>
              <a:buNone/>
              <a:defRPr/>
            </a:pP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a:p>
            <a:pPr marL="0" marR="0" lvl="0" algn="just" defTabSz="914400" rtl="0" eaLnBrk="1" fontAlgn="base" latinLnBrk="0" hangingPunct="1">
              <a:lnSpc>
                <a:spcPct val="140000"/>
              </a:lnSpc>
              <a:buClrTx/>
              <a:buSzTx/>
              <a:defRPr/>
            </a:pPr>
            <a:r>
              <a:rPr kumimoji="1"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单级调压回路——系统中只有1个调定压力。</a:t>
            </a:r>
            <a:endParaRPr kumimoji="1"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① 系统中有节流阀</a:t>
            </a:r>
            <a:r>
              <a:rPr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时：</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当执行元件（油缸）工作时，溢流阀</a:t>
            </a:r>
            <a:r>
              <a:rPr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 </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始终开启，系统压力稳定在调定压力附近。</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此时，溢流阀</a:t>
            </a:r>
            <a:r>
              <a:rPr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作定压阀用。</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endParaRPr lang="zh-CN" altLang="en-US" sz="2000" b="1" i="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0246" name="图片 6" descr="图片1.jp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933440" y="1378585"/>
            <a:ext cx="3210560" cy="461264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4950" y="1231900"/>
            <a:ext cx="8629650" cy="53727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93345" y="623570"/>
            <a:ext cx="92525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（八）变量泵 -定量液压马达容积调速回路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324485" y="1231900"/>
            <a:ext cx="8400415" cy="2492990"/>
          </a:xfrm>
          <a:prstGeom prst="rect">
            <a:avLst/>
          </a:prstGeom>
          <a:noFill/>
          <a:ln w="9525">
            <a:noFill/>
          </a:ln>
        </p:spPr>
        <p:txBody>
          <a:bodyPr wrap="square">
            <a:spAutoFit/>
          </a:bodyPr>
          <a:lstStyle/>
          <a:p>
            <a:pPr marL="342900" indent="-342900" eaLnBrk="1" hangingPunct="1">
              <a:lnSpc>
                <a:spcPct val="130000"/>
              </a:lnSpc>
              <a:buClrTx/>
              <a:buSzTx/>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调速范围大，适宜于功率液压系统 调速范围大，适宜于功率液压系统 调速范围大，适宜于功率液压系统。</a:t>
            </a:r>
            <a:endParaRPr lang="en-US" altLang="zh-CN" sz="2000" b="1" dirty="0">
              <a:latin typeface="宋体" panose="02010600030101010101" pitchFamily="2" charset="-122"/>
              <a:cs typeface="宋体" panose="02010600030101010101" pitchFamily="2" charset="-122"/>
            </a:endParaRPr>
          </a:p>
          <a:p>
            <a:pPr marL="342900" indent="-342900" eaLnBrk="1" hangingPunct="1">
              <a:lnSpc>
                <a:spcPct val="130000"/>
              </a:lnSpc>
              <a:buClrTx/>
              <a:buSzTx/>
              <a:buFont typeface="Wingdings" panose="05000000000000000000" charset="0"/>
              <a:buChar char="u"/>
            </a:pPr>
            <a:r>
              <a:rPr lang="zh-CN" altLang="en-US" sz="2000" b="1" dirty="0">
                <a:solidFill>
                  <a:srgbClr val="C00000"/>
                </a:solidFill>
                <a:latin typeface="宋体" panose="02010600030101010101" pitchFamily="2" charset="-122"/>
                <a:cs typeface="宋体" panose="02010600030101010101" pitchFamily="2" charset="-122"/>
                <a:sym typeface="+mn-ea"/>
              </a:rPr>
              <a:t>调速过程分为两个阶段：</a:t>
            </a:r>
            <a:endParaRPr lang="zh-CN" altLang="en-US" sz="2000" b="1" dirty="0">
              <a:solidFill>
                <a:srgbClr val="C00000"/>
              </a:solidFill>
              <a:latin typeface="宋体" panose="02010600030101010101" pitchFamily="2" charset="-122"/>
              <a:cs typeface="宋体" panose="02010600030101010101" pitchFamily="2" charset="-122"/>
            </a:endParaRPr>
          </a:p>
          <a:p>
            <a:pPr marL="457200" indent="-457200">
              <a:lnSpc>
                <a:spcPct val="130000"/>
              </a:lnSpc>
              <a:buFont typeface="+mj-ea"/>
              <a:buAutoNum type="circleNumDbPlain"/>
            </a:pPr>
            <a:r>
              <a:rPr lang="zh-CN" altLang="en-US" sz="2000" b="1" dirty="0">
                <a:latin typeface="宋体" panose="02010600030101010101" pitchFamily="2" charset="-122"/>
                <a:cs typeface="宋体" panose="02010600030101010101" pitchFamily="2" charset="-122"/>
                <a:sym typeface="+mn-ea"/>
              </a:rPr>
              <a:t>将液压马达的排量固定在最大值上，逐渐增大泵的排量</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恒扭矩调速</a:t>
            </a:r>
            <a:endParaRPr lang="zh-CN" altLang="en-US" sz="2000" b="1" dirty="0">
              <a:latin typeface="宋体" panose="02010600030101010101" pitchFamily="2" charset="-122"/>
              <a:cs typeface="宋体" panose="02010600030101010101" pitchFamily="2" charset="-122"/>
            </a:endParaRPr>
          </a:p>
          <a:p>
            <a:pPr marL="457200" indent="-457200" eaLnBrk="1" hangingPunct="1">
              <a:lnSpc>
                <a:spcPct val="130000"/>
              </a:lnSpc>
              <a:buClrTx/>
              <a:buSzTx/>
              <a:buFont typeface="+mj-ea"/>
              <a:buAutoNum type="circleNumDbPlain"/>
            </a:pPr>
            <a:r>
              <a:rPr lang="zh-CN" altLang="en-US" sz="2000" b="1" dirty="0">
                <a:latin typeface="宋体" panose="02010600030101010101" pitchFamily="2" charset="-122"/>
                <a:cs typeface="宋体" panose="02010600030101010101" pitchFamily="2" charset="-122"/>
                <a:sym typeface="+mn-ea"/>
              </a:rPr>
              <a:t>将泵的排量固定在最大值上，逐渐减小马达的排量</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恒功率调速</a:t>
            </a:r>
            <a:endParaRPr lang="zh-CN" altLang="en-US" sz="2000" b="1" dirty="0">
              <a:solidFill>
                <a:srgbClr val="C00000"/>
              </a:solidFill>
              <a:latin typeface="宋体" panose="02010600030101010101" pitchFamily="2" charset="-122"/>
              <a:cs typeface="宋体" panose="02010600030101010101" pitchFamily="2" charset="-122"/>
              <a:sym typeface="+mn-ea"/>
            </a:endParaRPr>
          </a:p>
        </p:txBody>
      </p:sp>
      <p:pic>
        <p:nvPicPr>
          <p:cNvPr id="46082"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749425" y="4123690"/>
            <a:ext cx="5549900" cy="24377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1470" y="1485265"/>
            <a:ext cx="8569960" cy="46037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67080"/>
            <a:ext cx="748919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（九）容积节流（联合）调速回路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Text Box 5"/>
          <p:cNvSpPr txBox="1"/>
          <p:nvPr/>
        </p:nvSpPr>
        <p:spPr>
          <a:xfrm>
            <a:off x="582930" y="1710055"/>
            <a:ext cx="7977505" cy="3928110"/>
          </a:xfrm>
          <a:prstGeom prst="rect">
            <a:avLst/>
          </a:prstGeom>
          <a:noFill/>
          <a:ln w="9525">
            <a:noFill/>
          </a:ln>
        </p:spPr>
        <p:txBody>
          <a:bodyPr wrap="square">
            <a:spAutoFit/>
          </a:bodyPr>
          <a:lstStyle/>
          <a:p>
            <a:pPr marL="342900" indent="-342900" algn="just">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采用变量泵供油，调速阀或节流阀调整进入或流出液压缸的流量，以实现速度的调节，并使变量泵输油与液压缸所需油量自动相适应的回路</a:t>
            </a:r>
            <a:endParaRPr lang="en-US" altLang="zh-CN" sz="2400" b="1" dirty="0">
              <a:latin typeface="宋体" panose="02010600030101010101" pitchFamily="2" charset="-122"/>
              <a:cs typeface="宋体" panose="02010600030101010101" pitchFamily="2" charset="-122"/>
            </a:endParaRPr>
          </a:p>
          <a:p>
            <a:pPr marL="342900" indent="-342900" algn="just">
              <a:lnSpc>
                <a:spcPct val="130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没有溢流损失，效率较高、速度稳定性比单纯的容积调速回路好</a:t>
            </a:r>
            <a:endParaRPr lang="zh-CN" altLang="en-US" sz="2400" b="1" dirty="0">
              <a:latin typeface="宋体" panose="02010600030101010101" pitchFamily="2" charset="-122"/>
              <a:cs typeface="宋体" panose="02010600030101010101" pitchFamily="2" charset="-122"/>
            </a:endParaRPr>
          </a:p>
          <a:p>
            <a:pPr marL="342900" indent="-342900" algn="just">
              <a:lnSpc>
                <a:spcPct val="130000"/>
              </a:lnSpc>
              <a:buClrTx/>
              <a:buSzTx/>
              <a:buFont typeface="Wingdings" panose="05000000000000000000" charset="0"/>
              <a:buChar char="u"/>
            </a:pPr>
            <a:r>
              <a:rPr lang="zh-CN" altLang="en-US" sz="2400" b="1" dirty="0">
                <a:solidFill>
                  <a:srgbClr val="C00000"/>
                </a:solidFill>
                <a:latin typeface="宋体" panose="02010600030101010101" pitchFamily="2" charset="-122"/>
                <a:cs typeface="宋体" panose="02010600030101010101" pitchFamily="2" charset="-122"/>
                <a:sym typeface="+mn-ea"/>
              </a:rPr>
              <a:t>类型：</a:t>
            </a:r>
            <a:endParaRPr lang="zh-CN" altLang="en-US" sz="2400" b="1" dirty="0">
              <a:solidFill>
                <a:srgbClr val="C00000"/>
              </a:solidFill>
              <a:latin typeface="宋体" panose="02010600030101010101" pitchFamily="2" charset="-122"/>
              <a:cs typeface="宋体" panose="02010600030101010101" pitchFamily="2" charset="-122"/>
            </a:endParaRPr>
          </a:p>
          <a:p>
            <a:pPr marL="457200" indent="-457200" algn="just">
              <a:lnSpc>
                <a:spcPct val="130000"/>
              </a:lnSpc>
              <a:buClrTx/>
              <a:buSzTx/>
              <a:buFont typeface="+mj-ea"/>
              <a:buAutoNum type="circleNumDbPlain"/>
            </a:pPr>
            <a:r>
              <a:rPr lang="zh-CN" altLang="en-US" sz="2400" b="1" dirty="0">
                <a:latin typeface="宋体" panose="02010600030101010101" pitchFamily="2" charset="-122"/>
                <a:cs typeface="宋体" panose="02010600030101010101" pitchFamily="2" charset="-122"/>
                <a:sym typeface="+mn-ea"/>
              </a:rPr>
              <a:t>限压式变量泵和调速阀的调速回路</a:t>
            </a:r>
            <a:endParaRPr lang="zh-CN" altLang="en-US" sz="2400" b="1" dirty="0">
              <a:latin typeface="宋体" panose="02010600030101010101" pitchFamily="2" charset="-122"/>
              <a:cs typeface="宋体" panose="02010600030101010101" pitchFamily="2" charset="-122"/>
            </a:endParaRPr>
          </a:p>
          <a:p>
            <a:pPr marL="457200" indent="-457200" algn="just">
              <a:lnSpc>
                <a:spcPct val="130000"/>
              </a:lnSpc>
              <a:buClrTx/>
              <a:buSzTx/>
              <a:buFont typeface="+mj-ea"/>
              <a:buAutoNum type="circleNumDbPlain"/>
            </a:pPr>
            <a:r>
              <a:rPr lang="zh-CN" altLang="en-US" sz="2400" b="1" dirty="0">
                <a:latin typeface="宋体" panose="02010600030101010101" pitchFamily="2" charset="-122"/>
                <a:cs typeface="宋体" panose="02010600030101010101" pitchFamily="2" charset="-122"/>
                <a:sym typeface="+mn-ea"/>
              </a:rPr>
              <a:t>差压式变量泵和节流阀的调速回路</a:t>
            </a:r>
            <a:endParaRPr lang="zh-CN" altLang="en-US" sz="2400" b="1" dirty="0">
              <a:solidFill>
                <a:srgbClr val="C00000"/>
              </a:solidFill>
              <a:latin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215390"/>
            <a:ext cx="8555990" cy="538861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07060"/>
            <a:ext cx="82276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（十）限压式变量泵和调速阀的回路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8132"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12800" y="1337628"/>
            <a:ext cx="7951788" cy="51435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215390"/>
            <a:ext cx="8555990" cy="538861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635" y="607060"/>
            <a:ext cx="915733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（十一）差压式变量泵和节流阀的调速回路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9156"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884680" y="1169035"/>
            <a:ext cx="5234305" cy="543496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596265" y="948055"/>
            <a:ext cx="7950200" cy="442468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54</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683882"/>
            <a:ext cx="6888315" cy="246126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zh-CN" altLang="en-US" sz="2800" b="1" dirty="0">
                <a:solidFill>
                  <a:schemeClr val="accent2"/>
                </a:solidFill>
                <a:sym typeface="+mn-ea"/>
              </a:rPr>
              <a:t> </a:t>
            </a:r>
            <a:r>
              <a:rPr lang="en-US" altLang="zh-CN" sz="2800" b="1" dirty="0">
                <a:solidFill>
                  <a:schemeClr val="accent2"/>
                </a:solidFill>
                <a:sym typeface="+mn-ea"/>
              </a:rPr>
              <a:t>1. </a:t>
            </a:r>
            <a:r>
              <a:rPr lang="zh-CN" altLang="en-US" sz="2800" b="1" dirty="0">
                <a:solidFill>
                  <a:schemeClr val="accent2"/>
                </a:solidFill>
                <a:sym typeface="+mn-ea"/>
              </a:rPr>
              <a:t>节流调速回路分为哪几种？有何区别？</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987213" y="121847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53720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55</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82625" y="927735"/>
            <a:ext cx="8102600" cy="566229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latin typeface="宋体" panose="02010600030101010101" pitchFamily="2" charset="-122"/>
                <a:cs typeface="宋体" panose="02010600030101010101" pitchFamily="2" charset="-122"/>
                <a:sym typeface="+mn-ea"/>
              </a:rPr>
              <a:t>节流调速回路分为哪几种？有何区别？</a:t>
            </a:r>
          </a:p>
          <a:p>
            <a:pPr>
              <a:lnSpc>
                <a:spcPct val="150000"/>
              </a:lnSpc>
            </a:pPr>
            <a:r>
              <a:rPr lang="zh-CN" altLang="en-US" sz="2400" b="1" dirty="0">
                <a:latin typeface="宋体" panose="02010600030101010101" pitchFamily="2" charset="-122"/>
                <a:cs typeface="宋体" panose="02010600030101010101" pitchFamily="2" charset="-122"/>
                <a:sym typeface="+mn-ea"/>
              </a:rPr>
              <a:t>答：进油节流调速回路 </a:t>
            </a:r>
            <a:r>
              <a:rPr lang="en-US" altLang="zh-CN" sz="2400" b="1" dirty="0">
                <a:latin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cs typeface="宋体" panose="02010600030101010101" pitchFamily="2" charset="-122"/>
                <a:sym typeface="+mn-ea"/>
              </a:rPr>
              <a:t>将流量控制阀串联在液压泵与液压缸之间。</a:t>
            </a:r>
          </a:p>
          <a:p>
            <a:pPr>
              <a:lnSpc>
                <a:spcPct val="150000"/>
              </a:lnSpc>
            </a:pPr>
            <a:r>
              <a:rPr lang="zh-CN" altLang="en-US" sz="2400" b="1" dirty="0">
                <a:latin typeface="宋体" panose="02010600030101010101" pitchFamily="2" charset="-122"/>
                <a:cs typeface="宋体" panose="02010600030101010101" pitchFamily="2" charset="-122"/>
                <a:sym typeface="+mn-ea"/>
              </a:rPr>
              <a:t>    回油节流调速回路 </a:t>
            </a:r>
            <a:r>
              <a:rPr lang="en-US" altLang="zh-CN" sz="2400" b="1" dirty="0">
                <a:latin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cs typeface="宋体" panose="02010600030101010101" pitchFamily="2" charset="-122"/>
                <a:sym typeface="+mn-ea"/>
              </a:rPr>
              <a:t>将流量控制阀串联在液压缸与油箱之间。</a:t>
            </a:r>
          </a:p>
          <a:p>
            <a:pPr>
              <a:lnSpc>
                <a:spcPct val="150000"/>
              </a:lnSpc>
            </a:pPr>
            <a:r>
              <a:rPr lang="zh-CN" altLang="en-US" sz="2400" b="1" dirty="0">
                <a:latin typeface="宋体" panose="02010600030101010101" pitchFamily="2" charset="-122"/>
                <a:cs typeface="宋体" panose="02010600030101010101" pitchFamily="2" charset="-122"/>
                <a:sym typeface="+mn-ea"/>
              </a:rPr>
              <a:t>    旁路节流调速回路 </a:t>
            </a:r>
            <a:r>
              <a:rPr lang="en-US" altLang="zh-CN" sz="2400" b="1" dirty="0">
                <a:latin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cs typeface="宋体" panose="02010600030101010101" pitchFamily="2" charset="-122"/>
                <a:sym typeface="+mn-ea"/>
              </a:rPr>
              <a:t>将流量控制阀安装在液压缸并联的支路上。</a:t>
            </a:r>
          </a:p>
          <a:p>
            <a:pPr>
              <a:lnSpc>
                <a:spcPct val="150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64447"/>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596265" y="948055"/>
            <a:ext cx="7950200" cy="442468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56</a:t>
            </a:fld>
            <a:endParaRPr lang="en-US" altLang="zh-CN" sz="14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683882"/>
            <a:ext cx="6888315" cy="239283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pPr>
            <a:r>
              <a:rPr lang="zh-CN" altLang="en-US" sz="2800" b="1" dirty="0">
                <a:solidFill>
                  <a:schemeClr val="accent2"/>
                </a:solidFill>
                <a:sym typeface="+mn-ea"/>
              </a:rPr>
              <a:t> </a:t>
            </a:r>
            <a:r>
              <a:rPr lang="en-US" altLang="zh-CN" sz="2800" b="1" dirty="0">
                <a:solidFill>
                  <a:schemeClr val="accent2"/>
                </a:solidFill>
                <a:sym typeface="+mn-ea"/>
              </a:rPr>
              <a:t>1. </a:t>
            </a:r>
            <a:r>
              <a:rPr lang="zh-CN" altLang="en-US" sz="2800" b="1" dirty="0">
                <a:solidFill>
                  <a:schemeClr val="accent2"/>
                </a:solidFill>
                <a:sym typeface="+mn-ea"/>
              </a:rPr>
              <a:t> 教材</a:t>
            </a:r>
            <a:r>
              <a:rPr lang="en-US" altLang="zh-CN" sz="2800" b="1" dirty="0">
                <a:solidFill>
                  <a:schemeClr val="accent2"/>
                </a:solidFill>
                <a:sym typeface="+mn-ea"/>
              </a:rPr>
              <a:t>162</a:t>
            </a:r>
            <a:r>
              <a:rPr lang="zh-CN" altLang="en-US" sz="2800" b="1" dirty="0">
                <a:solidFill>
                  <a:schemeClr val="accent2"/>
                </a:solidFill>
                <a:sym typeface="+mn-ea"/>
              </a:rPr>
              <a:t>页，</a:t>
            </a:r>
            <a:r>
              <a:rPr lang="en-US" altLang="zh-CN" sz="2800" b="1" dirty="0">
                <a:solidFill>
                  <a:schemeClr val="accent2"/>
                </a:solidFill>
                <a:sym typeface="+mn-ea"/>
              </a:rPr>
              <a:t>6-7</a:t>
            </a:r>
            <a:r>
              <a:rPr lang="zh-CN" altLang="en-US" sz="2800" b="1" dirty="0">
                <a:solidFill>
                  <a:schemeClr val="accent2"/>
                </a:solidFill>
                <a:sym typeface="+mn-ea"/>
              </a:rPr>
              <a:t>题（</a:t>
            </a:r>
            <a:r>
              <a:rPr lang="en-US" altLang="zh-CN" sz="2800" b="1" dirty="0">
                <a:solidFill>
                  <a:schemeClr val="accent2"/>
                </a:solidFill>
                <a:sym typeface="+mn-ea"/>
              </a:rPr>
              <a:t>a</a:t>
            </a:r>
            <a:r>
              <a:rPr lang="zh-CN" altLang="en-US" sz="2800" b="1" dirty="0">
                <a:solidFill>
                  <a:schemeClr val="accent2"/>
                </a:solidFill>
                <a:sym typeface="+mn-ea"/>
              </a:rPr>
              <a:t>）（</a:t>
            </a:r>
            <a:r>
              <a:rPr lang="en-US" altLang="zh-CN" sz="2800" b="1">
                <a:solidFill>
                  <a:schemeClr val="accent2"/>
                </a:solidFill>
                <a:sym typeface="+mn-ea"/>
              </a:rPr>
              <a:t>b</a:t>
            </a:r>
            <a:r>
              <a:rPr lang="zh-CN" altLang="en-US" sz="2800" b="1">
                <a:solidFill>
                  <a:schemeClr val="accent2"/>
                </a:solidFill>
                <a:sym typeface="+mn-ea"/>
              </a:rPr>
              <a:t>）。</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987213" y="121847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57</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905" y="637540"/>
            <a:ext cx="8102600" cy="1130118"/>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538268" y="637447"/>
            <a:ext cx="723749" cy="1071022"/>
          </a:xfrm>
          <a:prstGeom prst="rect">
            <a:avLst/>
          </a:prstGeom>
        </p:spPr>
      </p:pic>
      <p:pic>
        <p:nvPicPr>
          <p:cNvPr id="77826" name="Picture 2"/>
          <p:cNvPicPr>
            <a:picLocks noChangeAspect="1" noChangeArrowheads="1"/>
          </p:cNvPicPr>
          <p:nvPr/>
        </p:nvPicPr>
        <p:blipFill>
          <a:blip r:embed="rId6"/>
          <a:srcRect/>
          <a:stretch>
            <a:fillRect/>
          </a:stretch>
        </p:blipFill>
        <p:spPr bwMode="auto">
          <a:xfrm>
            <a:off x="673100" y="1967865"/>
            <a:ext cx="7800340" cy="4461510"/>
          </a:xfrm>
          <a:prstGeom prst="rect">
            <a:avLst/>
          </a:prstGeom>
          <a:noFill/>
          <a:ln w="9525">
            <a:noFill/>
            <a:miter lim="800000"/>
            <a:headEnd/>
            <a:tailEnd/>
          </a:ln>
          <a:effectLst/>
        </p:spPr>
      </p:pic>
      <p:sp>
        <p:nvSpPr>
          <p:cNvPr id="4" name="文本框 3"/>
          <p:cNvSpPr txBox="1"/>
          <p:nvPr/>
        </p:nvSpPr>
        <p:spPr>
          <a:xfrm>
            <a:off x="1166494" y="1225550"/>
            <a:ext cx="3762695"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1</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58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83260" y="637540"/>
            <a:ext cx="8102600" cy="1130118"/>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533823" y="637447"/>
            <a:ext cx="723749" cy="1071022"/>
          </a:xfrm>
          <a:prstGeom prst="rect">
            <a:avLst/>
          </a:prstGeom>
        </p:spPr>
      </p:pic>
      <p:pic>
        <p:nvPicPr>
          <p:cNvPr id="77827" name="Picture 3"/>
          <p:cNvPicPr>
            <a:picLocks noChangeAspect="1" noChangeArrowheads="1"/>
          </p:cNvPicPr>
          <p:nvPr/>
        </p:nvPicPr>
        <p:blipFill>
          <a:blip r:embed="rId6"/>
          <a:srcRect/>
          <a:stretch>
            <a:fillRect/>
          </a:stretch>
        </p:blipFill>
        <p:spPr bwMode="auto">
          <a:xfrm>
            <a:off x="332740" y="2193925"/>
            <a:ext cx="8453120" cy="4235450"/>
          </a:xfrm>
          <a:prstGeom prst="rect">
            <a:avLst/>
          </a:prstGeom>
          <a:noFill/>
          <a:ln w="9525">
            <a:noFill/>
            <a:miter lim="800000"/>
            <a:headEnd/>
            <a:tailEnd/>
          </a:ln>
          <a:effectLst/>
        </p:spPr>
      </p:pic>
      <p:sp>
        <p:nvSpPr>
          <p:cNvPr id="4" name="文本框 3"/>
          <p:cNvSpPr txBox="1"/>
          <p:nvPr/>
        </p:nvSpPr>
        <p:spPr>
          <a:xfrm>
            <a:off x="1052194" y="1296035"/>
            <a:ext cx="5091441"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2</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59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83260" y="652145"/>
            <a:ext cx="8102600" cy="1130118"/>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652052"/>
            <a:ext cx="723749" cy="1071022"/>
          </a:xfrm>
          <a:prstGeom prst="rect">
            <a:avLst/>
          </a:prstGeom>
        </p:spPr>
      </p:pic>
      <p:pic>
        <p:nvPicPr>
          <p:cNvPr id="78850" name="Picture 2"/>
          <p:cNvPicPr>
            <a:picLocks noChangeAspect="1" noChangeArrowheads="1"/>
          </p:cNvPicPr>
          <p:nvPr/>
        </p:nvPicPr>
        <p:blipFill>
          <a:blip r:embed="rId6"/>
          <a:srcRect/>
          <a:stretch>
            <a:fillRect/>
          </a:stretch>
        </p:blipFill>
        <p:spPr bwMode="auto">
          <a:xfrm>
            <a:off x="772795" y="1990725"/>
            <a:ext cx="7600950" cy="4438650"/>
          </a:xfrm>
          <a:prstGeom prst="rect">
            <a:avLst/>
          </a:prstGeom>
          <a:noFill/>
          <a:ln w="9525">
            <a:noFill/>
            <a:miter lim="800000"/>
            <a:headEnd/>
            <a:tailEnd/>
          </a:ln>
          <a:effectLst/>
        </p:spPr>
      </p:pic>
      <p:sp>
        <p:nvSpPr>
          <p:cNvPr id="4" name="文本框 3"/>
          <p:cNvSpPr txBox="1"/>
          <p:nvPr/>
        </p:nvSpPr>
        <p:spPr>
          <a:xfrm>
            <a:off x="1237614" y="1253490"/>
            <a:ext cx="4405955"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a:t>
            </a:r>
            <a:r>
              <a:rPr lang="zh-CN" altLang="en-US" sz="2400" b="1" dirty="0">
                <a:solidFill>
                  <a:schemeClr val="accent2"/>
                </a:solidFill>
                <a:sym typeface="+mn-ea"/>
              </a:rPr>
              <a:t>（</a:t>
            </a:r>
            <a:r>
              <a:rPr lang="en-US" altLang="zh-CN" sz="2400" b="1" dirty="0">
                <a:solidFill>
                  <a:schemeClr val="accent2"/>
                </a:solidFill>
                <a:sym typeface="+mn-ea"/>
              </a:rPr>
              <a:t>3</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5027930" cy="50673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34975" y="1636395"/>
            <a:ext cx="4824730" cy="43484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60000"/>
              </a:lnSpc>
              <a:spcBef>
                <a:spcPct val="0"/>
              </a:spcBef>
              <a:buSzPct val="12000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sym typeface="+mn-ea"/>
              </a:rPr>
              <a:t>② </a:t>
            </a:r>
            <a:r>
              <a:rPr lang="zh-CN" altLang="en-US" sz="2400" b="1" dirty="0">
                <a:latin typeface="宋体" panose="02010600030101010101" pitchFamily="2" charset="-122"/>
                <a:ea typeface="宋体" panose="02010600030101010101" pitchFamily="2" charset="-122"/>
                <a:sym typeface="+mn-ea"/>
              </a:rPr>
              <a:t>系统中无节流阀</a:t>
            </a:r>
            <a:endParaRPr lang="zh-CN" altLang="en-US" sz="2400" b="1" dirty="0">
              <a:solidFill>
                <a:schemeClr val="hlink"/>
              </a:solidFill>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pPr>
            <a:r>
              <a:rPr lang="zh-CN" altLang="en-US" sz="2400" b="1" dirty="0">
                <a:solidFill>
                  <a:srgbClr val="C00000"/>
                </a:solidFill>
                <a:latin typeface="宋体" panose="02010600030101010101" pitchFamily="2" charset="-122"/>
                <a:ea typeface="宋体" panose="02010600030101010101" pitchFamily="2" charset="-122"/>
                <a:sym typeface="+mn-ea"/>
              </a:rPr>
              <a:t>系统压力由负载决定。</a:t>
            </a:r>
            <a:endParaRPr lang="zh-CN" altLang="en-US" sz="2400" b="1" dirty="0">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pPr>
            <a:r>
              <a:rPr lang="zh-CN" altLang="en-US" sz="2400" b="1" dirty="0">
                <a:latin typeface="宋体" panose="02010600030101010101" pitchFamily="2" charset="-122"/>
                <a:ea typeface="宋体" panose="02010600030101010101" pitchFamily="2" charset="-122"/>
                <a:sym typeface="+mn-ea"/>
              </a:rPr>
              <a:t>当系统压力达到或超过溢流阀</a:t>
            </a:r>
            <a:endParaRPr lang="zh-CN" altLang="en-US" sz="2400" b="1" dirty="0">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调定压力时，溢流阀才开启。</a:t>
            </a:r>
            <a:endParaRPr lang="zh-CN" altLang="en-US" sz="2400" b="1" dirty="0">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pPr>
            <a:r>
              <a:rPr lang="zh-CN" altLang="en-US" sz="2400" b="1" dirty="0">
                <a:latin typeface="宋体" panose="02010600030101010101" pitchFamily="2" charset="-122"/>
                <a:ea typeface="宋体" panose="02010600030101010101" pitchFamily="2" charset="-122"/>
                <a:sym typeface="+mn-ea"/>
              </a:rPr>
              <a:t>此时，系统压力被限制在溢流</a:t>
            </a:r>
            <a:endParaRPr lang="zh-CN" altLang="en-US" sz="2400" b="1" dirty="0">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阀的调整压力上，对系统起安全</a:t>
            </a:r>
            <a:endParaRPr lang="zh-CN" altLang="en-US" sz="2400" b="1" dirty="0">
              <a:latin typeface="宋体" panose="02010600030101010101" pitchFamily="2" charset="-122"/>
              <a:ea typeface="宋体" panose="02010600030101010101" pitchFamily="2" charset="-122"/>
            </a:endParaRPr>
          </a:p>
          <a:p>
            <a:pPr algn="just" eaLnBrk="1" hangingPunct="1">
              <a:lnSpc>
                <a:spcPct val="160000"/>
              </a:lnSpc>
              <a:spcBef>
                <a:spcPct val="0"/>
              </a:spcBef>
              <a:buSzPct val="12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保护作用。</a:t>
            </a:r>
            <a:endParaRPr lang="zh-CN" altLang="en-US" sz="2400" b="1" i="1" dirty="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1268" name="图片 4" descr="图片2.jp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512435" y="1378585"/>
            <a:ext cx="3293110" cy="471360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332105" y="783590"/>
            <a:ext cx="8453755" cy="2339102"/>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endParaRPr lang="en-US" altLang="zh-CN" sz="2400" b="1" dirty="0">
              <a:solidFill>
                <a:schemeClr val="accent2"/>
              </a:solidFill>
              <a:latin typeface="宋体" panose="02010600030101010101" pitchFamily="2" charset="-122"/>
              <a:cs typeface="宋体" panose="02010600030101010101" pitchFamily="2" charset="-122"/>
              <a:sym typeface="+mn-ea"/>
            </a:endParaRPr>
          </a:p>
          <a:p>
            <a:pPr marL="457200" indent="-457200">
              <a:lnSpc>
                <a:spcPct val="150000"/>
              </a:lnSpc>
              <a:buAutoNum type="arabicPeriod"/>
            </a:pP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endParaRPr lang="en-US" altLang="zh-CN" sz="2400" b="1" dirty="0">
              <a:solidFill>
                <a:schemeClr val="accent2"/>
              </a:solidFill>
              <a:sym typeface="+mn-ea"/>
            </a:endParaRPr>
          </a:p>
          <a:p>
            <a:pPr marL="457200" indent="-457200">
              <a:lnSpc>
                <a:spcPct val="150000"/>
              </a:lnSpc>
            </a:pP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3</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639987"/>
            <a:ext cx="723749" cy="1071022"/>
          </a:xfrm>
          <a:prstGeom prst="rect">
            <a:avLst/>
          </a:prstGeom>
        </p:spPr>
      </p:pic>
      <p:pic>
        <p:nvPicPr>
          <p:cNvPr id="79874" name="Picture 2"/>
          <p:cNvPicPr>
            <a:picLocks noChangeAspect="1" noChangeArrowheads="1"/>
          </p:cNvPicPr>
          <p:nvPr/>
        </p:nvPicPr>
        <p:blipFill>
          <a:blip r:embed="rId6"/>
          <a:srcRect/>
          <a:stretch>
            <a:fillRect/>
          </a:stretch>
        </p:blipFill>
        <p:spPr bwMode="auto">
          <a:xfrm>
            <a:off x="2781300" y="1710690"/>
            <a:ext cx="6004560" cy="4549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61</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66040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639987"/>
            <a:ext cx="723749" cy="1071022"/>
          </a:xfrm>
          <a:prstGeom prst="rect">
            <a:avLst/>
          </a:prstGeom>
        </p:spPr>
      </p:pic>
      <p:pic>
        <p:nvPicPr>
          <p:cNvPr id="80898" name="Picture 2"/>
          <p:cNvPicPr>
            <a:picLocks noChangeAspect="1" noChangeArrowheads="1"/>
          </p:cNvPicPr>
          <p:nvPr/>
        </p:nvPicPr>
        <p:blipFill>
          <a:blip r:embed="rId6"/>
          <a:srcRect/>
          <a:stretch>
            <a:fillRect/>
          </a:stretch>
        </p:blipFill>
        <p:spPr bwMode="auto">
          <a:xfrm>
            <a:off x="2786380" y="1243965"/>
            <a:ext cx="5999480" cy="5185410"/>
          </a:xfrm>
          <a:prstGeom prst="rect">
            <a:avLst/>
          </a:prstGeom>
          <a:noFill/>
          <a:ln w="9525">
            <a:noFill/>
            <a:miter lim="800000"/>
            <a:headEnd/>
            <a:tailEnd/>
          </a:ln>
          <a:effectLst/>
        </p:spPr>
      </p:pic>
      <p:sp>
        <p:nvSpPr>
          <p:cNvPr id="4" name="文本框 3"/>
          <p:cNvSpPr txBox="1"/>
          <p:nvPr/>
        </p:nvSpPr>
        <p:spPr>
          <a:xfrm>
            <a:off x="332740" y="1852295"/>
            <a:ext cx="2329180" cy="1212576"/>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4</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62</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66040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639987"/>
            <a:ext cx="723749" cy="1071022"/>
          </a:xfrm>
          <a:prstGeom prst="rect">
            <a:avLst/>
          </a:prstGeom>
        </p:spPr>
      </p:pic>
      <p:sp>
        <p:nvSpPr>
          <p:cNvPr id="4" name="文本框 3"/>
          <p:cNvSpPr txBox="1"/>
          <p:nvPr/>
        </p:nvSpPr>
        <p:spPr>
          <a:xfrm>
            <a:off x="1136650" y="1243965"/>
            <a:ext cx="3863978"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4</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1922" name="Picture 2"/>
          <p:cNvPicPr>
            <a:picLocks noChangeAspect="1" noChangeArrowheads="1"/>
          </p:cNvPicPr>
          <p:nvPr/>
        </p:nvPicPr>
        <p:blipFill>
          <a:blip r:embed="rId6"/>
          <a:srcRect/>
          <a:stretch>
            <a:fillRect/>
          </a:stretch>
        </p:blipFill>
        <p:spPr bwMode="auto">
          <a:xfrm>
            <a:off x="897890" y="1981200"/>
            <a:ext cx="7633335" cy="4448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63</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868680" y="1818005"/>
            <a:ext cx="3631882"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4</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2946" name="Picture 2"/>
          <p:cNvPicPr>
            <a:picLocks noChangeAspect="1" noChangeArrowheads="1"/>
          </p:cNvPicPr>
          <p:nvPr/>
        </p:nvPicPr>
        <p:blipFill>
          <a:blip r:embed="rId6"/>
          <a:srcRect/>
          <a:stretch>
            <a:fillRect/>
          </a:stretch>
        </p:blipFill>
        <p:spPr bwMode="auto">
          <a:xfrm>
            <a:off x="346710" y="2830195"/>
            <a:ext cx="8453120" cy="253619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64</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360804" y="1467485"/>
            <a:ext cx="3782699"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5</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3970" name="Picture 2"/>
          <p:cNvPicPr>
            <a:picLocks noChangeAspect="1" noChangeArrowheads="1"/>
          </p:cNvPicPr>
          <p:nvPr/>
        </p:nvPicPr>
        <p:blipFill>
          <a:blip r:embed="rId6"/>
          <a:srcRect/>
          <a:stretch>
            <a:fillRect/>
          </a:stretch>
        </p:blipFill>
        <p:spPr bwMode="auto">
          <a:xfrm>
            <a:off x="648335" y="2204720"/>
            <a:ext cx="7849870" cy="42303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4671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65</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149350" y="1727200"/>
            <a:ext cx="4637096"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5</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4994" name="Picture 2"/>
          <p:cNvPicPr>
            <a:picLocks noChangeAspect="1" noChangeArrowheads="1"/>
          </p:cNvPicPr>
          <p:nvPr/>
        </p:nvPicPr>
        <p:blipFill>
          <a:blip r:embed="rId6"/>
          <a:srcRect/>
          <a:stretch>
            <a:fillRect/>
          </a:stretch>
        </p:blipFill>
        <p:spPr bwMode="auto">
          <a:xfrm>
            <a:off x="434340" y="2723515"/>
            <a:ext cx="8250555" cy="370586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4671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66</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177924" y="1383030"/>
            <a:ext cx="3608389"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6</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13" name="Picture 2"/>
          <p:cNvPicPr>
            <a:picLocks noChangeAspect="1" noChangeArrowheads="1"/>
          </p:cNvPicPr>
          <p:nvPr/>
        </p:nvPicPr>
        <p:blipFill>
          <a:blip r:embed="rId6"/>
          <a:srcRect/>
          <a:stretch>
            <a:fillRect/>
          </a:stretch>
        </p:blipFill>
        <p:spPr bwMode="auto">
          <a:xfrm>
            <a:off x="706120" y="2120265"/>
            <a:ext cx="7705725" cy="43097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4671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67</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122044" y="1567180"/>
            <a:ext cx="3592831"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6</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7042" name="Picture 2"/>
          <p:cNvPicPr>
            <a:picLocks noChangeAspect="1" noChangeArrowheads="1"/>
          </p:cNvPicPr>
          <p:nvPr/>
        </p:nvPicPr>
        <p:blipFill>
          <a:blip r:embed="rId6"/>
          <a:srcRect/>
          <a:stretch>
            <a:fillRect/>
          </a:stretch>
        </p:blipFill>
        <p:spPr bwMode="auto">
          <a:xfrm>
            <a:off x="522605" y="2404110"/>
            <a:ext cx="8101965" cy="40252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4671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346710" y="1962150"/>
            <a:ext cx="2329180" cy="1212576"/>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7</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8066" name="Picture 2"/>
          <p:cNvPicPr>
            <a:picLocks noChangeAspect="1" noChangeArrowheads="1"/>
          </p:cNvPicPr>
          <p:nvPr/>
        </p:nvPicPr>
        <p:blipFill>
          <a:blip r:embed="rId6"/>
          <a:srcRect/>
          <a:stretch>
            <a:fillRect/>
          </a:stretch>
        </p:blipFill>
        <p:spPr bwMode="auto">
          <a:xfrm>
            <a:off x="2850515" y="1685290"/>
            <a:ext cx="5949315" cy="45561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46710" y="637540"/>
            <a:ext cx="8453120" cy="5791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282700" y="1398270"/>
            <a:ext cx="5146688"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8</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89090" name="Picture 2"/>
          <p:cNvPicPr>
            <a:picLocks noChangeAspect="1" noChangeArrowheads="1"/>
          </p:cNvPicPr>
          <p:nvPr/>
        </p:nvPicPr>
        <p:blipFill>
          <a:blip r:embed="rId6"/>
          <a:srcRect/>
          <a:stretch>
            <a:fillRect/>
          </a:stretch>
        </p:blipFill>
        <p:spPr bwMode="auto">
          <a:xfrm>
            <a:off x="1282700" y="2135505"/>
            <a:ext cx="6552565" cy="42938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096010"/>
            <a:ext cx="6565900" cy="11588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72770"/>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096010"/>
            <a:ext cx="7965440" cy="12858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60000"/>
              </a:lnSpc>
              <a:spcBef>
                <a:spcPct val="0"/>
              </a:spcBef>
              <a:buSzPct val="120000"/>
              <a:buFont typeface="Wingdings" panose="05000000000000000000" pitchFamily="2" charset="2"/>
              <a:buNone/>
            </a:pPr>
            <a:r>
              <a:rPr sz="2000" b="1" dirty="0">
                <a:latin typeface="宋体" panose="02010600030101010101" pitchFamily="2" charset="-122"/>
                <a:ea typeface="宋体" panose="02010600030101010101" pitchFamily="2" charset="-122"/>
                <a:sym typeface="+mn-ea"/>
              </a:rPr>
              <a:t>③ 利用先导型溢流阀</a:t>
            </a:r>
            <a:r>
              <a:rPr sz="2000" b="1" dirty="0">
                <a:solidFill>
                  <a:srgbClr val="C00000"/>
                </a:solidFill>
                <a:latin typeface="宋体" panose="02010600030101010101" pitchFamily="2" charset="-122"/>
                <a:ea typeface="宋体" panose="02010600030101010101" pitchFamily="2" charset="-122"/>
                <a:sym typeface="+mn-ea"/>
              </a:rPr>
              <a:t>遥控口K</a:t>
            </a:r>
            <a:r>
              <a:rPr sz="2000" b="1" dirty="0">
                <a:latin typeface="宋体" panose="02010600030101010101" pitchFamily="2" charset="-122"/>
                <a:ea typeface="宋体" panose="02010600030101010101" pitchFamily="2" charset="-122"/>
                <a:sym typeface="+mn-ea"/>
              </a:rPr>
              <a:t>远程调压</a:t>
            </a:r>
          </a:p>
          <a:p>
            <a:pPr algn="just" eaLnBrk="1" hangingPunct="1">
              <a:lnSpc>
                <a:spcPct val="160000"/>
              </a:lnSpc>
              <a:spcBef>
                <a:spcPct val="0"/>
              </a:spcBef>
              <a:buSzPct val="120000"/>
            </a:pPr>
            <a:r>
              <a:rPr sz="2000" b="1" dirty="0">
                <a:latin typeface="宋体" panose="02010600030101010101" pitchFamily="2" charset="-122"/>
                <a:ea typeface="宋体" panose="02010600030101010101" pitchFamily="2" charset="-122"/>
                <a:sym typeface="+mn-ea"/>
              </a:rPr>
              <a:t>远程调压阀3的调定压力应小于溢流阀1的调定压力。</a:t>
            </a: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2292" name="Picture 6"/>
          <p:cNvPicPr>
            <a:picLocks noChangeAspect="1"/>
          </p:cNvPicPr>
          <p:nvPr/>
        </p:nvPicPr>
        <p:blipFill>
          <a:blip r:embed="rId5">
            <a:clrChange>
              <a:clrFrom>
                <a:srgbClr val="FFFFFF">
                  <a:alpha val="100000"/>
                </a:srgbClr>
              </a:clrFrom>
              <a:clrTo>
                <a:srgbClr val="FFFFFF">
                  <a:alpha val="100000"/>
                  <a:alpha val="0"/>
                </a:srgbClr>
              </a:clrTo>
            </a:clrChange>
          </a:blip>
          <a:srcRect r="69228" b="18150"/>
          <a:stretch>
            <a:fillRect/>
          </a:stretch>
        </p:blipFill>
        <p:spPr>
          <a:xfrm>
            <a:off x="6972300" y="572135"/>
            <a:ext cx="2047240" cy="2838450"/>
          </a:xfrm>
          <a:prstGeom prst="rect">
            <a:avLst/>
          </a:prstGeom>
          <a:noFill/>
          <a:ln w="9525">
            <a:noFill/>
          </a:ln>
        </p:spPr>
      </p:pic>
      <p:pic>
        <p:nvPicPr>
          <p:cNvPr id="12293" name="图片 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0" y="2254885"/>
            <a:ext cx="5250815" cy="4448175"/>
          </a:xfrm>
          <a:prstGeom prst="rect">
            <a:avLst/>
          </a:prstGeom>
          <a:noFill/>
          <a:ln w="9525">
            <a:noFill/>
          </a:ln>
        </p:spPr>
      </p:pic>
      <p:sp>
        <p:nvSpPr>
          <p:cNvPr id="2" name="圆角矩形 3"/>
          <p:cNvSpPr/>
          <p:nvPr/>
        </p:nvSpPr>
        <p:spPr>
          <a:xfrm>
            <a:off x="5219065" y="3409950"/>
            <a:ext cx="3800475" cy="319468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2294" name="文本框 4"/>
          <p:cNvSpPr txBox="1"/>
          <p:nvPr/>
        </p:nvSpPr>
        <p:spPr>
          <a:xfrm>
            <a:off x="5341620" y="3410585"/>
            <a:ext cx="3554730" cy="3538220"/>
          </a:xfrm>
          <a:prstGeom prst="rect">
            <a:avLst/>
          </a:prstGeom>
          <a:noFill/>
          <a:ln w="9525">
            <a:noFill/>
          </a:ln>
        </p:spPr>
        <p:txBody>
          <a:bodyPr wrap="square">
            <a:spAutoFit/>
          </a:bodyPr>
          <a:lstStyle/>
          <a:p>
            <a:pPr algn="just">
              <a:lnSpc>
                <a:spcPct val="160000"/>
              </a:lnSpc>
              <a:buClrTx/>
              <a:buSzPct val="120000"/>
            </a:pPr>
            <a:r>
              <a:rPr lang="en-US" sz="2000" b="1" dirty="0">
                <a:latin typeface="宋体" panose="02010600030101010101" pitchFamily="2" charset="-122"/>
              </a:rPr>
              <a:t>    </a:t>
            </a:r>
            <a:r>
              <a:rPr sz="2000" b="1" dirty="0">
                <a:latin typeface="宋体" panose="02010600030101010101" pitchFamily="2" charset="-122"/>
              </a:rPr>
              <a:t>远程调压阀实际上是一个独立的压力先导阀，旁接在先导型溢流阀遥控口起远程调压作用，使先导阀失去作用。无论哪个起作用，泵的溢流量始终经主阀阀口回流油箱。</a:t>
            </a:r>
          </a:p>
          <a:p>
            <a:pPr marL="342900" indent="-342900" algn="just">
              <a:lnSpc>
                <a:spcPct val="160000"/>
              </a:lnSpc>
              <a:buClrTx/>
              <a:buSzPct val="120000"/>
            </a:pPr>
            <a:endParaRPr sz="2000" b="1" dirty="0">
              <a:latin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56870" y="679450"/>
            <a:ext cx="8453120" cy="479044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70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2364105" y="883920"/>
            <a:ext cx="4389755" cy="58356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783497"/>
            <a:ext cx="723749" cy="1071022"/>
          </a:xfrm>
          <a:prstGeom prst="rect">
            <a:avLst/>
          </a:prstGeom>
        </p:spPr>
      </p:pic>
      <p:sp>
        <p:nvSpPr>
          <p:cNvPr id="4" name="文本框 3"/>
          <p:cNvSpPr txBox="1"/>
          <p:nvPr/>
        </p:nvSpPr>
        <p:spPr>
          <a:xfrm>
            <a:off x="1254124" y="1694815"/>
            <a:ext cx="6461147" cy="738664"/>
          </a:xfrm>
          <a:prstGeom prst="rect">
            <a:avLst/>
          </a:prstGeom>
          <a:noFill/>
        </p:spPr>
        <p:txBody>
          <a:bodyPr wrap="square" rtlCol="0">
            <a:spAutoFit/>
          </a:bodyPr>
          <a:lstStyle/>
          <a:p>
            <a:pPr>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sym typeface="+mn-ea"/>
              </a:rPr>
              <a:t>教材</a:t>
            </a:r>
            <a:r>
              <a:rPr lang="en-US" altLang="zh-CN" sz="2400" b="1" dirty="0">
                <a:solidFill>
                  <a:schemeClr val="accent2"/>
                </a:solidFill>
                <a:sym typeface="+mn-ea"/>
              </a:rPr>
              <a:t>162</a:t>
            </a:r>
            <a:r>
              <a:rPr lang="zh-CN" altLang="en-US" sz="2400" b="1" dirty="0">
                <a:solidFill>
                  <a:schemeClr val="accent2"/>
                </a:solidFill>
                <a:sym typeface="+mn-ea"/>
              </a:rPr>
              <a:t>页，</a:t>
            </a:r>
            <a:r>
              <a:rPr lang="en-US" altLang="zh-CN" sz="2400" b="1" dirty="0">
                <a:solidFill>
                  <a:schemeClr val="accent2"/>
                </a:solidFill>
                <a:sym typeface="+mn-ea"/>
              </a:rPr>
              <a:t>6-7 </a:t>
            </a:r>
            <a:r>
              <a:rPr lang="zh-CN" altLang="en-US" sz="2400" b="1" dirty="0">
                <a:solidFill>
                  <a:schemeClr val="accent2"/>
                </a:solidFill>
                <a:sym typeface="+mn-ea"/>
              </a:rPr>
              <a:t>（</a:t>
            </a:r>
            <a:r>
              <a:rPr lang="en-US" altLang="zh-CN" sz="2400" b="1" dirty="0">
                <a:solidFill>
                  <a:schemeClr val="accent2"/>
                </a:solidFill>
                <a:sym typeface="+mn-ea"/>
              </a:rPr>
              <a:t>8</a:t>
            </a:r>
            <a:r>
              <a:rPr lang="zh-CN" altLang="en-US" sz="2400" b="1" dirty="0">
                <a:solidFill>
                  <a:schemeClr val="accent2"/>
                </a:solidFill>
                <a:sym typeface="+mn-ea"/>
              </a:rPr>
              <a:t>）</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90114" name="Picture 2"/>
          <p:cNvPicPr>
            <a:picLocks noChangeAspect="1" noChangeArrowheads="1"/>
          </p:cNvPicPr>
          <p:nvPr/>
        </p:nvPicPr>
        <p:blipFill>
          <a:blip r:embed="rId6"/>
          <a:srcRect/>
          <a:stretch>
            <a:fillRect/>
          </a:stretch>
        </p:blipFill>
        <p:spPr bwMode="auto">
          <a:xfrm>
            <a:off x="366395" y="2769870"/>
            <a:ext cx="8433435" cy="173418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12065" y="1686560"/>
            <a:ext cx="9178290" cy="1800225"/>
          </a:xfrm>
          <a:prstGeom prst="rect">
            <a:avLst/>
          </a:prstGeom>
          <a:solidFill>
            <a:schemeClr val="tx2">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6" name="图片 35" descr="11"/>
          <p:cNvPicPr>
            <a:picLocks noChangeAspect="1"/>
          </p:cNvPicPr>
          <p:nvPr/>
        </p:nvPicPr>
        <p:blipFill rotWithShape="1">
          <a:blip r:embed="rId3"/>
          <a:srcRect l="-1" r="33914" b="28187"/>
          <a:stretch>
            <a:fillRect/>
          </a:stretch>
        </p:blipFill>
        <p:spPr>
          <a:xfrm>
            <a:off x="7140575" y="4734386"/>
            <a:ext cx="2003425" cy="2078990"/>
          </a:xfrm>
          <a:prstGeom prst="rect">
            <a:avLst/>
          </a:prstGeom>
        </p:spPr>
      </p:pic>
      <p:sp>
        <p:nvSpPr>
          <p:cNvPr id="38" name="矩形 37"/>
          <p:cNvSpPr/>
          <p:nvPr/>
        </p:nvSpPr>
        <p:spPr>
          <a:xfrm>
            <a:off x="-19685" y="1559560"/>
            <a:ext cx="9178290" cy="1800225"/>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1754505" y="2720975"/>
            <a:ext cx="4392930" cy="4248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流程图: 联系 6"/>
          <p:cNvSpPr/>
          <p:nvPr/>
        </p:nvSpPr>
        <p:spPr>
          <a:xfrm>
            <a:off x="-3081020" y="1470660"/>
            <a:ext cx="7131050" cy="6943725"/>
          </a:xfrm>
          <a:prstGeom prst="flowChartConnector">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531" name="矩形 4"/>
          <p:cNvSpPr/>
          <p:nvPr/>
        </p:nvSpPr>
        <p:spPr>
          <a:xfrm>
            <a:off x="1370965" y="1559560"/>
            <a:ext cx="7657465" cy="1938020"/>
          </a:xfrm>
          <a:prstGeom prst="rect">
            <a:avLst/>
          </a:prstGeom>
          <a:noFill/>
          <a:ln w="9525">
            <a:noFill/>
          </a:ln>
        </p:spPr>
        <p:txBody>
          <a:bodyPr wrap="square">
            <a:spAutoFit/>
          </a:bodyPr>
          <a:lstStyle/>
          <a:p>
            <a:pPr algn="ctr"/>
            <a:r>
              <a:rPr lang="zh-CN" altLang="en-US" sz="6000" b="1" dirty="0">
                <a:solidFill>
                  <a:schemeClr val="bg1">
                    <a:lumMod val="95000"/>
                  </a:schemeClr>
                </a:solidFill>
                <a:latin typeface="Garamond" panose="02020404030301010803" pitchFamily="18" charset="0"/>
                <a:ea typeface="隶书" panose="02010509060101010101" pitchFamily="49" charset="-122"/>
              </a:rPr>
              <a:t>速度控制回路二</a:t>
            </a:r>
          </a:p>
          <a:p>
            <a:pPr algn="ctr"/>
            <a:r>
              <a:rPr lang="zh-CN" altLang="en-US" sz="6000" b="1" dirty="0">
                <a:solidFill>
                  <a:schemeClr val="bg1">
                    <a:lumMod val="95000"/>
                  </a:schemeClr>
                </a:solidFill>
                <a:latin typeface="Garamond" panose="02020404030301010803" pitchFamily="18" charset="0"/>
                <a:ea typeface="隶书" panose="02010509060101010101" pitchFamily="49" charset="-122"/>
              </a:rPr>
              <a:t>   快速和速度换接回路</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71</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5" name="椭圆 4"/>
          <p:cNvSpPr/>
          <p:nvPr/>
        </p:nvSpPr>
        <p:spPr>
          <a:xfrm>
            <a:off x="3035935" y="4829810"/>
            <a:ext cx="1779270" cy="17030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椭圆 8"/>
          <p:cNvSpPr/>
          <p:nvPr/>
        </p:nvSpPr>
        <p:spPr>
          <a:xfrm>
            <a:off x="455930" y="729615"/>
            <a:ext cx="1560830" cy="1465580"/>
          </a:xfrm>
          <a:prstGeom prst="ellipse">
            <a:avLst/>
          </a:prstGeom>
          <a:solidFill>
            <a:srgbClr val="00538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04"/>
          <p:cNvPicPr>
            <a:picLocks noChangeAspect="1"/>
          </p:cNvPicPr>
          <p:nvPr/>
        </p:nvPicPr>
        <p:blipFill>
          <a:blip r:embed="rId6" cstate="print"/>
          <a:srcRect l="23639" r="23770"/>
          <a:stretch>
            <a:fillRect/>
          </a:stretch>
        </p:blipFill>
        <p:spPr>
          <a:xfrm rot="1020000" flipH="1">
            <a:off x="-1254434" y="2715895"/>
            <a:ext cx="3586154" cy="4261485"/>
          </a:xfrm>
          <a:prstGeom prst="rect">
            <a:avLst/>
          </a:prstGeom>
        </p:spPr>
      </p:pic>
      <p:pic>
        <p:nvPicPr>
          <p:cNvPr id="13" name="图片 12" descr="002"/>
          <p:cNvPicPr>
            <a:picLocks noChangeAspect="1"/>
          </p:cNvPicPr>
          <p:nvPr/>
        </p:nvPicPr>
        <p:blipFill>
          <a:blip r:embed="rId7" cstate="print"/>
          <a:stretch>
            <a:fillRect/>
          </a:stretch>
        </p:blipFill>
        <p:spPr>
          <a:xfrm>
            <a:off x="278765" y="840105"/>
            <a:ext cx="1914525" cy="1244600"/>
          </a:xfrm>
          <a:prstGeom prst="rect">
            <a:avLst/>
          </a:prstGeom>
        </p:spPr>
      </p:pic>
      <p:pic>
        <p:nvPicPr>
          <p:cNvPr id="15" name="图片 14" descr="004"/>
          <p:cNvPicPr>
            <a:picLocks noChangeAspect="1"/>
          </p:cNvPicPr>
          <p:nvPr/>
        </p:nvPicPr>
        <p:blipFill>
          <a:blip r:embed="rId8" cstate="print"/>
          <a:srcRect t="13395"/>
          <a:stretch>
            <a:fillRect/>
          </a:stretch>
        </p:blipFill>
        <p:spPr>
          <a:xfrm rot="19500000">
            <a:off x="3038475" y="5133975"/>
            <a:ext cx="2022475" cy="1094740"/>
          </a:xfrm>
          <a:prstGeom prst="rect">
            <a:avLst/>
          </a:prstGeom>
        </p:spPr>
      </p:pic>
      <p:sp>
        <p:nvSpPr>
          <p:cNvPr id="16" name="椭圆 15"/>
          <p:cNvSpPr/>
          <p:nvPr/>
        </p:nvSpPr>
        <p:spPr>
          <a:xfrm>
            <a:off x="2046605" y="729615"/>
            <a:ext cx="591820" cy="6070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07665" y="6341110"/>
            <a:ext cx="376555" cy="368935"/>
          </a:xfrm>
          <a:prstGeom prst="ellipse">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9" name="椭圆 18"/>
          <p:cNvSpPr/>
          <p:nvPr/>
        </p:nvSpPr>
        <p:spPr>
          <a:xfrm>
            <a:off x="4050030" y="3596005"/>
            <a:ext cx="376555" cy="3689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椭圆 19"/>
          <p:cNvSpPr/>
          <p:nvPr/>
        </p:nvSpPr>
        <p:spPr>
          <a:xfrm>
            <a:off x="2800350" y="3702685"/>
            <a:ext cx="591820" cy="607060"/>
          </a:xfrm>
          <a:prstGeom prst="ellipse">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1" name="椭圆 20"/>
          <p:cNvSpPr/>
          <p:nvPr/>
        </p:nvSpPr>
        <p:spPr>
          <a:xfrm>
            <a:off x="7954010" y="3702685"/>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 name="椭圆 21"/>
          <p:cNvSpPr/>
          <p:nvPr/>
        </p:nvSpPr>
        <p:spPr>
          <a:xfrm>
            <a:off x="4641850" y="482981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 name="图片 22" descr="05"/>
          <p:cNvPicPr>
            <a:picLocks noChangeAspect="1"/>
          </p:cNvPicPr>
          <p:nvPr/>
        </p:nvPicPr>
        <p:blipFill>
          <a:blip r:embed="rId9" cstate="print"/>
          <a:stretch>
            <a:fillRect/>
          </a:stretch>
        </p:blipFill>
        <p:spPr>
          <a:xfrm>
            <a:off x="5577205" y="4186555"/>
            <a:ext cx="1817370" cy="2418080"/>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2535"/>
            <a:ext cx="8611870" cy="52133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43230" y="623570"/>
            <a:ext cx="54082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一、快速运动回路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43865" y="1231900"/>
            <a:ext cx="8307070" cy="119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just" defTabSz="914400" rtl="0">
              <a:lnSpc>
                <a:spcPct val="150000"/>
              </a:lnSpc>
              <a:spcBef>
                <a:spcPct val="0"/>
              </a:spcBef>
              <a:spcAft>
                <a:spcPct val="0"/>
              </a:spcAft>
              <a:buClrTx/>
              <a:buSzTx/>
              <a:buFont typeface="Wingdings" panose="05000000000000000000" charset="0"/>
              <a:buChar char="u"/>
              <a:defRPr/>
            </a:pPr>
            <a:r>
              <a:rPr kumimoji="1" lang="zh-CN" altLang="en-US" sz="24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作用：</a:t>
            </a: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使执行元件获得尽可能大的工作速度，以提高生产率或充分利用功率。</a:t>
            </a:r>
          </a:p>
          <a:p>
            <a:pPr marR="0" lvl="0" algn="just" defTabSz="914400" rtl="0">
              <a:lnSpc>
                <a:spcPct val="150000"/>
              </a:lnSpc>
              <a:spcBef>
                <a:spcPct val="0"/>
              </a:spcBef>
              <a:spcAft>
                <a:spcPct val="0"/>
              </a:spcAft>
              <a:buClrTx/>
              <a:buSzTx/>
              <a:buFont typeface="Wingdings" panose="05000000000000000000" charset="0"/>
              <a:buChar char="u"/>
              <a:defRPr/>
            </a:pPr>
            <a:r>
              <a:rPr kumimoji="1" lang="zh-CN" altLang="en-US" sz="24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液压缸差动连接快速运动回路：</a:t>
            </a: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p>
          <a:p>
            <a:pPr marR="0" lvl="0" algn="just" defTabSz="914400" rtl="0">
              <a:lnSpc>
                <a:spcPct val="150000"/>
              </a:lnSpc>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换向阀右位（常位）</a:t>
            </a:r>
            <a:r>
              <a:rPr kumimoji="1" lang="en-US" altLang="zh-CN"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R="0" lvl="0" algn="just" defTabSz="914400" rtl="0">
              <a:lnSpc>
                <a:spcPct val="150000"/>
              </a:lnSpc>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差动连接，活塞快速运动</a:t>
            </a:r>
          </a:p>
          <a:p>
            <a:pPr marL="0" marR="0" lvl="0" indent="0" algn="just" defTabSz="914400" rtl="0">
              <a:lnSpc>
                <a:spcPct val="150000"/>
              </a:lnSpc>
              <a:buClrTx/>
              <a:buSzTx/>
              <a:buNone/>
              <a:defRPr/>
            </a:pP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R="0" lvl="0" algn="just" defTabSz="914400" rtl="0">
              <a:lnSpc>
                <a:spcPct val="150000"/>
              </a:lnSpc>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换向阀左位（工作位置）</a:t>
            </a:r>
            <a:r>
              <a:rPr kumimoji="1" lang="en-US" altLang="zh-CN"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R="0" lvl="0" algn="just" defTabSz="914400" rtl="0">
              <a:lnSpc>
                <a:spcPct val="150000"/>
              </a:lnSpc>
              <a:buClrTx/>
              <a:buSzTx/>
              <a:defRPr/>
            </a:pPr>
            <a:r>
              <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非差动连接，活塞慢速运动</a:t>
            </a:r>
          </a:p>
          <a:p>
            <a:pPr marL="0" marR="0" lvl="0" indent="0" algn="just" defTabSz="914400" rtl="0" eaLnBrk="1" fontAlgn="base" latinLnBrk="0" hangingPunct="1">
              <a:lnSpc>
                <a:spcPct val="150000"/>
              </a:lnSpc>
              <a:spcBef>
                <a:spcPct val="0"/>
              </a:spcBef>
              <a:spcAft>
                <a:spcPct val="0"/>
              </a:spcAft>
              <a:buClrTx/>
              <a:buSzTx/>
              <a:buNone/>
              <a:defRPr/>
            </a:pPr>
            <a:endParaRPr kumimoji="1"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1206" name="Picture 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681855" y="1879600"/>
            <a:ext cx="4162425" cy="45847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232535"/>
            <a:ext cx="8823325" cy="52133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0" y="623570"/>
            <a:ext cx="80943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（一）双泵供油快速运动回路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2230" name="Picture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010150" y="1231900"/>
            <a:ext cx="3960495" cy="3952240"/>
          </a:xfrm>
          <a:prstGeom prst="rect">
            <a:avLst/>
          </a:prstGeom>
          <a:noFill/>
          <a:ln w="9525">
            <a:noFill/>
          </a:ln>
        </p:spPr>
      </p:pic>
      <p:sp>
        <p:nvSpPr>
          <p:cNvPr id="49157" name="Text Box 5"/>
          <p:cNvSpPr txBox="1"/>
          <p:nvPr/>
        </p:nvSpPr>
        <p:spPr>
          <a:xfrm>
            <a:off x="5081905" y="5282565"/>
            <a:ext cx="3888105" cy="891540"/>
          </a:xfrm>
          <a:prstGeom prst="rect">
            <a:avLst/>
          </a:prstGeom>
          <a:noFill/>
          <a:ln w="9525">
            <a:noFill/>
          </a:ln>
        </p:spPr>
        <p:txBody>
          <a:bodyPr wrap="square">
            <a:spAutoFit/>
          </a:bodyPr>
          <a:lstStyle/>
          <a:p>
            <a:pPr marL="342900" indent="-342900" algn="just">
              <a:lnSpc>
                <a:spcPct val="130000"/>
              </a:lnSpc>
              <a:spcBef>
                <a:spcPts val="0"/>
              </a:spcBef>
              <a:buSzPct val="150000"/>
              <a:buFont typeface="Arial" panose="020B0604020202020204" pitchFamily="34" charset="0"/>
              <a:buChar char="•"/>
            </a:pPr>
            <a:r>
              <a:rPr lang="zh-CN" altLang="en-US" sz="2000" b="1" dirty="0">
                <a:solidFill>
                  <a:srgbClr val="C00000"/>
                </a:solidFill>
                <a:latin typeface="Arial" panose="020B0604020202020204" pitchFamily="34" charset="0"/>
              </a:rPr>
              <a:t>这种回路常用在执行元件快进和工进速度相差较</a:t>
            </a:r>
            <a:r>
              <a:rPr lang="zh-CN" altLang="en-US" sz="2000" b="1" dirty="0">
                <a:solidFill>
                  <a:srgbClr val="C00000"/>
                </a:solidFill>
                <a:latin typeface="Garamond" panose="02020404030301010803" pitchFamily="18" charset="0"/>
              </a:rPr>
              <a:t>大</a:t>
            </a:r>
            <a:r>
              <a:rPr lang="zh-CN" altLang="en-US" sz="2000" b="1" dirty="0">
                <a:solidFill>
                  <a:srgbClr val="C00000"/>
                </a:solidFill>
                <a:latin typeface="Arial" panose="020B0604020202020204" pitchFamily="34" charset="0"/>
              </a:rPr>
              <a:t>的场合。</a:t>
            </a:r>
          </a:p>
        </p:txBody>
      </p:sp>
      <p:sp>
        <p:nvSpPr>
          <p:cNvPr id="3" name="文本框 2"/>
          <p:cNvSpPr txBox="1"/>
          <p:nvPr/>
        </p:nvSpPr>
        <p:spPr>
          <a:xfrm>
            <a:off x="331470" y="1392555"/>
            <a:ext cx="4396105" cy="5354320"/>
          </a:xfrm>
          <a:prstGeom prst="rect">
            <a:avLst/>
          </a:prstGeom>
          <a:noFill/>
        </p:spPr>
        <p:txBody>
          <a:bodyPr wrap="square" rtlCol="0">
            <a:spAutoFit/>
          </a:bodyPr>
          <a:lstStyle/>
          <a:p>
            <a:pPr algn="just">
              <a:lnSpc>
                <a:spcPct val="130000"/>
              </a:lnSpc>
              <a:spcBef>
                <a:spcPct val="50000"/>
              </a:spcBef>
              <a:buClr>
                <a:srgbClr val="C00000"/>
              </a:buClr>
              <a:buSzPct val="150000"/>
              <a:buFont typeface="Arial" panose="020B0604020202020204" pitchFamily="34" charset="0"/>
            </a:pPr>
            <a:r>
              <a:rPr lang="zh-CN" altLang="en-US" sz="2000" b="1" dirty="0">
                <a:solidFill>
                  <a:srgbClr val="C00000"/>
                </a:solidFill>
                <a:latin typeface="宋体" panose="02010600030101010101" pitchFamily="2" charset="-122"/>
                <a:cs typeface="宋体" panose="02010600030101010101" pitchFamily="2" charset="-122"/>
                <a:sym typeface="+mn-ea"/>
              </a:rPr>
              <a:t>外控顺序阀3（卸载阀）——</a:t>
            </a:r>
            <a:r>
              <a:rPr lang="zh-CN" altLang="en-US" sz="2000" b="1" dirty="0">
                <a:latin typeface="宋体" panose="02010600030101010101" pitchFamily="2" charset="-122"/>
                <a:cs typeface="宋体" panose="02010600030101010101" pitchFamily="2" charset="-122"/>
                <a:sym typeface="+mn-ea"/>
              </a:rPr>
              <a:t>用来设定双泵供油时，系统的最高工作压力；</a:t>
            </a:r>
          </a:p>
          <a:p>
            <a:pPr algn="just">
              <a:lnSpc>
                <a:spcPct val="130000"/>
              </a:lnSpc>
              <a:spcBef>
                <a:spcPct val="50000"/>
              </a:spcBef>
              <a:buClr>
                <a:schemeClr val="tx1"/>
              </a:buClr>
              <a:buSzPct val="150000"/>
              <a:buFont typeface="Arial" panose="020B0604020202020204" pitchFamily="34" charset="0"/>
            </a:pPr>
            <a:r>
              <a:rPr lang="zh-CN" altLang="en-US" sz="2000" b="1" dirty="0">
                <a:solidFill>
                  <a:srgbClr val="C00000"/>
                </a:solidFill>
                <a:latin typeface="宋体" panose="02010600030101010101" pitchFamily="2" charset="-122"/>
                <a:cs typeface="宋体" panose="02010600030101010101" pitchFamily="2" charset="-122"/>
                <a:sym typeface="+mn-ea"/>
              </a:rPr>
              <a:t>溢流阀</a:t>
            </a:r>
            <a:r>
              <a:rPr lang="en-US" altLang="zh-CN" sz="2000" b="1" dirty="0">
                <a:solidFill>
                  <a:srgbClr val="C00000"/>
                </a:solidFill>
                <a:latin typeface="宋体" panose="02010600030101010101" pitchFamily="2" charset="-122"/>
                <a:cs typeface="宋体" panose="02010600030101010101" pitchFamily="2" charset="-122"/>
                <a:sym typeface="+mn-ea"/>
              </a:rPr>
              <a:t>5——</a:t>
            </a:r>
            <a:r>
              <a:rPr lang="zh-CN" altLang="en-US" sz="2000" b="1" dirty="0">
                <a:latin typeface="宋体" panose="02010600030101010101" pitchFamily="2" charset="-122"/>
                <a:cs typeface="宋体" panose="02010600030101010101" pitchFamily="2" charset="-122"/>
                <a:sym typeface="+mn-ea"/>
              </a:rPr>
              <a:t>用来设定小流量泵</a:t>
            </a:r>
            <a:r>
              <a:rPr lang="en-US" altLang="zh-CN" sz="2000" b="1" dirty="0">
                <a:latin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cs typeface="宋体" panose="02010600030101010101" pitchFamily="2" charset="-122"/>
                <a:sym typeface="+mn-ea"/>
              </a:rPr>
              <a:t>供油时，系统的最高工作压力。</a:t>
            </a:r>
          </a:p>
          <a:p>
            <a:pPr algn="just">
              <a:lnSpc>
                <a:spcPct val="130000"/>
              </a:lnSpc>
              <a:spcBef>
                <a:spcPct val="50000"/>
              </a:spcBef>
              <a:buClr>
                <a:schemeClr val="tx1"/>
              </a:buClr>
              <a:buSzPct val="150000"/>
              <a:buFont typeface="+mj-lt"/>
            </a:pPr>
            <a:r>
              <a:rPr lang="zh-CN" altLang="en-US" sz="2000" b="1" dirty="0">
                <a:solidFill>
                  <a:srgbClr val="C00000"/>
                </a:solidFill>
                <a:latin typeface="宋体" panose="02010600030101010101" pitchFamily="2" charset="-122"/>
                <a:cs typeface="宋体" panose="02010600030101010101" pitchFamily="2" charset="-122"/>
                <a:sym typeface="+mn-ea"/>
              </a:rPr>
              <a:t>系统压力低于阀</a:t>
            </a:r>
            <a:r>
              <a:rPr lang="en-US" altLang="zh-CN" sz="2000" b="1" dirty="0">
                <a:solidFill>
                  <a:srgbClr val="C00000"/>
                </a:solidFill>
                <a:latin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cs typeface="宋体" panose="02010600030101010101" pitchFamily="2" charset="-122"/>
                <a:sym typeface="+mn-ea"/>
              </a:rPr>
              <a:t>调定压力时</a:t>
            </a:r>
            <a:r>
              <a:rPr lang="en-US" altLang="zh-CN" sz="2000" b="1" dirty="0">
                <a:solidFill>
                  <a:srgbClr val="C00000"/>
                </a:solidFill>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两个泵同时向系统供油，活塞快速向右运动；</a:t>
            </a:r>
          </a:p>
          <a:p>
            <a:pPr algn="just">
              <a:lnSpc>
                <a:spcPct val="130000"/>
              </a:lnSpc>
              <a:spcBef>
                <a:spcPct val="50000"/>
              </a:spcBef>
              <a:buClr>
                <a:schemeClr val="tx1"/>
              </a:buClr>
              <a:buSzPct val="150000"/>
              <a:buFont typeface="+mj-lt"/>
            </a:pPr>
            <a:r>
              <a:rPr lang="zh-CN" altLang="en-US" sz="2000" b="1" dirty="0">
                <a:solidFill>
                  <a:srgbClr val="C00000"/>
                </a:solidFill>
                <a:latin typeface="宋体" panose="02010600030101010101" pitchFamily="2" charset="-122"/>
                <a:cs typeface="宋体" panose="02010600030101010101" pitchFamily="2" charset="-122"/>
                <a:sym typeface="+mn-ea"/>
              </a:rPr>
              <a:t>系统压力达到或超过阀</a:t>
            </a:r>
            <a:r>
              <a:rPr lang="en-US" altLang="zh-CN" sz="2000" b="1" dirty="0">
                <a:solidFill>
                  <a:srgbClr val="C00000"/>
                </a:solidFill>
                <a:latin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cs typeface="宋体" panose="02010600030101010101" pitchFamily="2" charset="-122"/>
                <a:sym typeface="+mn-ea"/>
              </a:rPr>
              <a:t>调定压力时</a:t>
            </a:r>
            <a:r>
              <a:rPr lang="en-US" altLang="zh-CN" sz="2000" b="1" dirty="0">
                <a:solidFill>
                  <a:srgbClr val="C00000"/>
                </a:solidFill>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大流量泵</a:t>
            </a:r>
            <a:r>
              <a:rPr lang="en-US" altLang="zh-CN" sz="2000" b="1"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通过阀</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卸载，单向阀</a:t>
            </a:r>
            <a:r>
              <a:rPr lang="en-US" altLang="zh-CN" sz="2000" b="1" dirty="0">
                <a:latin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cs typeface="宋体" panose="02010600030101010101" pitchFamily="2" charset="-122"/>
                <a:sym typeface="+mn-ea"/>
              </a:rPr>
              <a:t>自动关闭，只有小流量泵向系统供油，活塞慢速向右运动。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buFont typeface="+mj-lt"/>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wipe(left)">
                                      <p:cBhvr>
                                        <p:cTn id="7"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231900"/>
            <a:ext cx="8823960" cy="521398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910" y="624205"/>
            <a:ext cx="776287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（二）充液快速运动回路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3" name="文本框 2"/>
          <p:cNvSpPr txBox="1"/>
          <p:nvPr/>
        </p:nvSpPr>
        <p:spPr>
          <a:xfrm>
            <a:off x="-189865" y="1232535"/>
            <a:ext cx="5873750" cy="5292725"/>
          </a:xfrm>
          <a:prstGeom prst="rect">
            <a:avLst/>
          </a:prstGeom>
          <a:noFill/>
        </p:spPr>
        <p:txBody>
          <a:bodyPr wrap="square" rtlCol="0">
            <a:spAutoFit/>
          </a:bodyPr>
          <a:lstStyle/>
          <a:p>
            <a:pPr marL="800100" lvl="1" indent="-342900" algn="just">
              <a:lnSpc>
                <a:spcPct val="130000"/>
              </a:lnSpc>
              <a:buSzPct val="120000"/>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回路用于垂直运动部件质量较大的液压系统。</a:t>
            </a:r>
            <a:endParaRPr lang="en-US" altLang="zh-CN" sz="2000" b="1" dirty="0">
              <a:solidFill>
                <a:srgbClr val="FF0000"/>
              </a:solidFill>
              <a:latin typeface="宋体" panose="02010600030101010101" pitchFamily="2" charset="-122"/>
              <a:cs typeface="宋体" panose="02010600030101010101" pitchFamily="2" charset="-122"/>
              <a:sym typeface="+mn-ea"/>
            </a:endParaRPr>
          </a:p>
          <a:p>
            <a:pPr lvl="1" algn="just">
              <a:lnSpc>
                <a:spcPct val="130000"/>
              </a:lnSpc>
              <a:buSzPct val="120000"/>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cs typeface="宋体" panose="02010600030101010101" pitchFamily="2" charset="-122"/>
                <a:sym typeface="+mn-ea"/>
              </a:rPr>
              <a:t>活塞向下运动时：</a:t>
            </a:r>
            <a:endParaRPr lang="en-US" altLang="zh-CN" sz="2000" b="1" dirty="0">
              <a:solidFill>
                <a:srgbClr val="C00000"/>
              </a:solidFill>
              <a:latin typeface="宋体" panose="02010600030101010101" pitchFamily="2" charset="-122"/>
              <a:cs typeface="宋体" panose="02010600030101010101" pitchFamily="2" charset="-122"/>
              <a:sym typeface="+mn-ea"/>
            </a:endParaRPr>
          </a:p>
          <a:p>
            <a:pPr lvl="1" algn="just">
              <a:lnSpc>
                <a:spcPct val="130000"/>
              </a:lnSpc>
              <a:buSzPct val="120000"/>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由于运动部件自重，活塞快速下降，由单向节流阀控制下降速度。</a:t>
            </a:r>
            <a:endParaRPr lang="zh-CN" altLang="en-US" sz="2000" b="1" dirty="0">
              <a:latin typeface="宋体" panose="02010600030101010101" pitchFamily="2" charset="-122"/>
              <a:cs typeface="宋体" panose="02010600030101010101" pitchFamily="2" charset="-122"/>
            </a:endParaRPr>
          </a:p>
          <a:p>
            <a:pPr lvl="1" algn="just">
              <a:lnSpc>
                <a:spcPct val="130000"/>
              </a:lnSpc>
              <a:buSzPct val="120000"/>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此时因液压泵供油不足，液压缸上腔出现负压，充液油箱</a:t>
            </a:r>
            <a:r>
              <a:rPr lang="en-US" altLang="zh-CN" sz="2000" b="1" dirty="0">
                <a:latin typeface="宋体" panose="02010600030101010101" pitchFamily="2" charset="-122"/>
                <a:cs typeface="宋体" panose="02010600030101010101" pitchFamily="2" charset="-122"/>
                <a:sym typeface="+mn-ea"/>
              </a:rPr>
              <a:t>4 </a:t>
            </a:r>
            <a:r>
              <a:rPr lang="zh-CN" altLang="en-US" sz="2000" b="1" dirty="0">
                <a:latin typeface="宋体" panose="02010600030101010101" pitchFamily="2" charset="-122"/>
                <a:cs typeface="宋体" panose="02010600030101010101" pitchFamily="2" charset="-122"/>
                <a:sym typeface="+mn-ea"/>
              </a:rPr>
              <a:t>通过</a:t>
            </a:r>
            <a:r>
              <a:rPr lang="zh-CN" altLang="en-US" sz="2000" b="1" dirty="0">
                <a:solidFill>
                  <a:srgbClr val="C00000"/>
                </a:solidFill>
                <a:latin typeface="宋体" panose="02010600030101010101" pitchFamily="2" charset="-122"/>
                <a:cs typeface="宋体" panose="02010600030101010101" pitchFamily="2" charset="-122"/>
                <a:sym typeface="+mn-ea"/>
              </a:rPr>
              <a:t>液控单向</a:t>
            </a:r>
            <a:r>
              <a:rPr lang="zh-CN" altLang="en-US" sz="2000" b="1" dirty="0">
                <a:latin typeface="宋体" panose="02010600030101010101" pitchFamily="2" charset="-122"/>
                <a:cs typeface="宋体" panose="02010600030101010101" pitchFamily="2" charset="-122"/>
                <a:sym typeface="+mn-ea"/>
              </a:rPr>
              <a:t>阀</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（充液阀）向缸的上腔补油；</a:t>
            </a:r>
            <a:endParaRPr lang="zh-CN" altLang="en-US" sz="2000" b="1" dirty="0">
              <a:latin typeface="宋体" panose="02010600030101010101" pitchFamily="2" charset="-122"/>
              <a:cs typeface="宋体" panose="02010600030101010101" pitchFamily="2" charset="-122"/>
            </a:endParaRPr>
          </a:p>
          <a:p>
            <a:pPr lvl="1" algn="just">
              <a:lnSpc>
                <a:spcPct val="130000"/>
              </a:lnSpc>
              <a:buSzPct val="120000"/>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cs typeface="宋体" panose="02010600030101010101" pitchFamily="2" charset="-122"/>
                <a:sym typeface="+mn-ea"/>
              </a:rPr>
              <a:t>当活塞杆接触工件使负载增大时：</a:t>
            </a:r>
            <a:endParaRPr lang="en-US" altLang="zh-CN" sz="2000" b="1" dirty="0">
              <a:solidFill>
                <a:srgbClr val="C00000"/>
              </a:solidFill>
              <a:latin typeface="宋体" panose="02010600030101010101" pitchFamily="2" charset="-122"/>
              <a:cs typeface="宋体" panose="02010600030101010101" pitchFamily="2" charset="-122"/>
            </a:endParaRPr>
          </a:p>
          <a:p>
            <a:pPr lvl="1" algn="just">
              <a:lnSpc>
                <a:spcPct val="130000"/>
              </a:lnSpc>
              <a:buSzPct val="120000"/>
              <a:buFont typeface="Wingdings" panose="05000000000000000000" pitchFamily="2" charset="2"/>
              <a:buNone/>
            </a:pPr>
            <a:r>
              <a:rPr lang="en-US" altLang="zh-CN" sz="2000" b="1" dirty="0">
                <a:solidFill>
                  <a:srgbClr val="FFFF00"/>
                </a:solidFill>
                <a:latin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cs typeface="宋体" panose="02010600030101010101" pitchFamily="2" charset="-122"/>
                <a:sym typeface="+mn-ea"/>
              </a:rPr>
              <a:t>缸的上腔压力升高，阀</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关闭，此时只靠液压泵供油，活塞运动速度降低。</a:t>
            </a:r>
            <a:endParaRPr lang="zh-CN" altLang="en-US" sz="2000" b="1" dirty="0">
              <a:latin typeface="宋体" panose="02010600030101010101" pitchFamily="2" charset="-122"/>
              <a:cs typeface="宋体" panose="02010600030101010101" pitchFamily="2" charset="-122"/>
            </a:endParaRPr>
          </a:p>
          <a:p>
            <a:pPr lvl="1" algn="just">
              <a:lnSpc>
                <a:spcPct val="130000"/>
              </a:lnSpc>
              <a:buSzPct val="120000"/>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sym typeface="+mn-ea"/>
              </a:rPr>
              <a:t>3. </a:t>
            </a:r>
            <a:r>
              <a:rPr lang="zh-CN" altLang="en-US" sz="2000" b="1" dirty="0">
                <a:solidFill>
                  <a:srgbClr val="C00000"/>
                </a:solidFill>
                <a:latin typeface="宋体" panose="02010600030101010101" pitchFamily="2" charset="-122"/>
                <a:cs typeface="宋体" panose="02010600030101010101" pitchFamily="2" charset="-122"/>
                <a:sym typeface="+mn-ea"/>
              </a:rPr>
              <a:t>回程时：</a:t>
            </a:r>
          </a:p>
          <a:p>
            <a:pPr lvl="1" algn="just">
              <a:lnSpc>
                <a:spcPct val="130000"/>
              </a:lnSpc>
              <a:buSzPct val="120000"/>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cs typeface="宋体" panose="02010600030101010101" pitchFamily="2" charset="-122"/>
                <a:sym typeface="+mn-ea"/>
              </a:rPr>
              <a:t>液压缸上腔一部分回油通过阀</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进入充液油箱，一部分回油直接回油箱。</a:t>
            </a:r>
            <a:endParaRPr lang="zh-CN" altLang="en-US" sz="2000" b="1" dirty="0">
              <a:latin typeface="宋体" panose="02010600030101010101" pitchFamily="2" charset="-122"/>
              <a:cs typeface="宋体" panose="02010600030101010101" pitchFamily="2" charset="-122"/>
            </a:endParaRPr>
          </a:p>
        </p:txBody>
      </p:sp>
      <p:grpSp>
        <p:nvGrpSpPr>
          <p:cNvPr id="5" name="组合 4"/>
          <p:cNvGrpSpPr/>
          <p:nvPr/>
        </p:nvGrpSpPr>
        <p:grpSpPr>
          <a:xfrm>
            <a:off x="5683885" y="1460500"/>
            <a:ext cx="3288030" cy="4886325"/>
            <a:chOff x="8788" y="2562"/>
            <a:chExt cx="5262" cy="7485"/>
          </a:xfrm>
        </p:grpSpPr>
        <p:pic>
          <p:nvPicPr>
            <p:cNvPr id="53254" name="Picture 8"/>
            <p:cNvPicPr>
              <a:picLocks noChangeAspect="1"/>
            </p:cNvPicPr>
            <p:nvPr/>
          </p:nvPicPr>
          <p:blipFill>
            <a:blip r:embed="rId5">
              <a:clrChange>
                <a:clrFrom>
                  <a:srgbClr val="FFFFFF">
                    <a:alpha val="100000"/>
                  </a:srgbClr>
                </a:clrFrom>
                <a:clrTo>
                  <a:srgbClr val="FFFFFF">
                    <a:alpha val="100000"/>
                    <a:alpha val="0"/>
                  </a:srgbClr>
                </a:clrTo>
              </a:clrChange>
            </a:blip>
            <a:srcRect t="2205" r="70593" b="23398"/>
            <a:stretch>
              <a:fillRect/>
            </a:stretch>
          </p:blipFill>
          <p:spPr>
            <a:xfrm>
              <a:off x="8788" y="2562"/>
              <a:ext cx="5262" cy="7485"/>
            </a:xfrm>
            <a:prstGeom prst="rect">
              <a:avLst/>
            </a:prstGeom>
            <a:noFill/>
            <a:ln w="9525">
              <a:noFill/>
            </a:ln>
          </p:spPr>
        </p:pic>
        <p:sp>
          <p:nvSpPr>
            <p:cNvPr id="53255" name="矩形 6"/>
            <p:cNvSpPr/>
            <p:nvPr/>
          </p:nvSpPr>
          <p:spPr>
            <a:xfrm>
              <a:off x="10158" y="2700"/>
              <a:ext cx="1576" cy="422"/>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辅助油箱</a:t>
              </a:r>
            </a:p>
          </p:txBody>
        </p:sp>
        <p:sp>
          <p:nvSpPr>
            <p:cNvPr id="53256" name="矩形 7"/>
            <p:cNvSpPr/>
            <p:nvPr/>
          </p:nvSpPr>
          <p:spPr>
            <a:xfrm>
              <a:off x="10013" y="3390"/>
              <a:ext cx="1913" cy="422"/>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液控单向阀</a:t>
              </a:r>
            </a:p>
          </p:txBody>
        </p:sp>
        <p:sp>
          <p:nvSpPr>
            <p:cNvPr id="53257" name="矩形 8"/>
            <p:cNvSpPr/>
            <p:nvPr/>
          </p:nvSpPr>
          <p:spPr>
            <a:xfrm>
              <a:off x="10423" y="4903"/>
              <a:ext cx="1759" cy="422"/>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单向节流阀</a:t>
              </a:r>
            </a:p>
          </p:txBody>
        </p:sp>
        <p:sp>
          <p:nvSpPr>
            <p:cNvPr id="53258" name="矩形 9"/>
            <p:cNvSpPr/>
            <p:nvPr/>
          </p:nvSpPr>
          <p:spPr>
            <a:xfrm>
              <a:off x="8848" y="7034"/>
              <a:ext cx="1575" cy="422"/>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冲压设备</a:t>
              </a:r>
            </a:p>
          </p:txBody>
        </p:sp>
        <p:sp>
          <p:nvSpPr>
            <p:cNvPr id="53259" name="矩形 1"/>
            <p:cNvSpPr/>
            <p:nvPr/>
          </p:nvSpPr>
          <p:spPr>
            <a:xfrm>
              <a:off x="10936" y="7461"/>
              <a:ext cx="1416" cy="470"/>
            </a:xfrm>
            <a:prstGeom prst="rect">
              <a:avLst/>
            </a:prstGeom>
            <a:noFill/>
            <a:ln w="9525">
              <a:noFill/>
            </a:ln>
          </p:spPr>
          <p:txBody>
            <a:bodyPr wrap="square">
              <a:spAutoFit/>
            </a:bodyPr>
            <a:lstStyle/>
            <a:p>
              <a:r>
                <a:rPr lang="en-US" altLang="zh-CN" sz="1400" b="1" dirty="0">
                  <a:solidFill>
                    <a:srgbClr val="FF0000"/>
                  </a:solidFill>
                  <a:latin typeface="宋体" panose="02010600030101010101" pitchFamily="2" charset="-122"/>
                </a:rPr>
                <a:t>M</a:t>
              </a:r>
              <a:r>
                <a:rPr lang="zh-CN" altLang="en-US" sz="1400" b="1" dirty="0">
                  <a:solidFill>
                    <a:srgbClr val="FF0000"/>
                  </a:solidFill>
                  <a:latin typeface="宋体" panose="02010600030101010101" pitchFamily="2" charset="-122"/>
                </a:rPr>
                <a:t>型</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147445"/>
            <a:ext cx="8823960" cy="53695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0" y="539115"/>
            <a:ext cx="776287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（三）采用增速缸的快速运动回路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4279" name="Picture 7"/>
          <p:cNvPicPr>
            <a:picLocks noChangeAspect="1"/>
          </p:cNvPicPr>
          <p:nvPr/>
        </p:nvPicPr>
        <p:blipFill>
          <a:blip r:embed="rId5">
            <a:clrChange>
              <a:clrFrom>
                <a:srgbClr val="FFFFFF">
                  <a:alpha val="100000"/>
                </a:srgbClr>
              </a:clrFrom>
              <a:clrTo>
                <a:srgbClr val="FFFFFF">
                  <a:alpha val="100000"/>
                  <a:alpha val="0"/>
                </a:srgbClr>
              </a:clrTo>
            </a:clrChange>
          </a:blip>
          <a:srcRect l="28429" t="3119" r="40524" b="23630"/>
          <a:stretch>
            <a:fillRect/>
          </a:stretch>
        </p:blipFill>
        <p:spPr>
          <a:xfrm>
            <a:off x="5473065" y="1048385"/>
            <a:ext cx="3387725" cy="4495800"/>
          </a:xfrm>
          <a:prstGeom prst="rect">
            <a:avLst/>
          </a:prstGeom>
          <a:noFill/>
          <a:ln w="9525">
            <a:noFill/>
          </a:ln>
        </p:spPr>
      </p:pic>
      <p:sp>
        <p:nvSpPr>
          <p:cNvPr id="51205" name="Rectangle 5"/>
          <p:cNvSpPr>
            <a:spLocks noGrp="1"/>
          </p:cNvSpPr>
          <p:nvPr/>
        </p:nvSpPr>
        <p:spPr>
          <a:xfrm>
            <a:off x="161925" y="5459730"/>
            <a:ext cx="8996680" cy="9728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algn="just" eaLnBrk="1" fontAlgn="auto" hangingPunct="1">
              <a:lnSpc>
                <a:spcPct val="150000"/>
              </a:lnSpc>
              <a:spcBef>
                <a:spcPts val="0"/>
              </a:spcBef>
              <a:spcAft>
                <a:spcPts val="0"/>
              </a:spcAft>
              <a:buClr>
                <a:schemeClr val="tx1"/>
              </a:buClr>
              <a:buSzPct val="120000"/>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当执行元件接触工件，工作压力升高，顺序阀4开启，高压油关闭充液阀3，并同时进入增速缸的大小腔A、B，活塞转换成慢速运动，且推力增大。</a:t>
            </a:r>
          </a:p>
        </p:txBody>
      </p:sp>
      <p:sp>
        <p:nvSpPr>
          <p:cNvPr id="3" name="Rectangle 4"/>
          <p:cNvSpPr>
            <a:spLocks noGrp="1" noChangeArrowheads="1"/>
          </p:cNvSpPr>
          <p:nvPr/>
        </p:nvSpPr>
        <p:spPr>
          <a:xfrm>
            <a:off x="161925" y="1320800"/>
            <a:ext cx="5024120" cy="4215130"/>
          </a:xfrm>
          <a:prstGeom prst="rect">
            <a:avLst/>
          </a:prstGeom>
          <a:noFill/>
          <a:ln w="9525">
            <a:noFill/>
          </a:ln>
        </p:spPr>
        <p:txBody>
          <a:bodyPr vert="horz" wrap="square" lIns="91440" tIns="45720" rIns="91440" bIns="45720" numCol="1" rtlCol="0"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just" defTabSz="914400" rtl="0" eaLnBrk="1" fontAlgn="auto" hangingPunct="1">
              <a:lnSpc>
                <a:spcPct val="150000"/>
              </a:lnSpc>
              <a:spcBef>
                <a:spcPts val="0"/>
              </a:spcBef>
              <a:spcAft>
                <a:spcPts val="0"/>
              </a:spcAft>
              <a:buClr>
                <a:schemeClr val="tx1"/>
              </a:buClr>
              <a:buSzPct val="120000"/>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增速缸由活塞缸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与柱塞缸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复合而成。</a:t>
            </a:r>
          </a:p>
          <a:p>
            <a:pPr marL="452755" marR="0" lvl="0" algn="just" defTabSz="914400" rtl="0" eaLnBrk="1" fontAlgn="auto" hangingPunct="1">
              <a:lnSpc>
                <a:spcPct val="150000"/>
              </a:lnSpc>
              <a:spcBef>
                <a:spcPts val="0"/>
              </a:spcBef>
              <a:spcAft>
                <a:spcPts val="0"/>
              </a:spcAft>
              <a:buClr>
                <a:schemeClr val="tx1"/>
              </a:buClr>
              <a:buSzPct val="120000"/>
              <a:defRPr/>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换向阀处于右位</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压力油进入活塞缸右腔，</a:t>
            </a:r>
          </a:p>
          <a:p>
            <a:pPr marL="452755" marR="0" lvl="0" algn="just" defTabSz="914400" rtl="0" eaLnBrk="1" fontAlgn="auto" hangingPunct="1">
              <a:lnSpc>
                <a:spcPct val="150000"/>
              </a:lnSpc>
              <a:spcBef>
                <a:spcPts val="0"/>
              </a:spcBef>
              <a:spcAft>
                <a:spcPts val="0"/>
              </a:spcAft>
              <a:buClr>
                <a:schemeClr val="tx1"/>
              </a:buClr>
              <a:buSzPct val="120000"/>
              <a:defRP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同时打开充液阀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，大腔</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B</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回油排回油箱，活塞快速向左退回。</a:t>
            </a:r>
          </a:p>
          <a:p>
            <a:pPr marL="452755" lvl="0" algn="just" eaLnBrk="1" fontAlgn="auto" hangingPunct="1">
              <a:lnSpc>
                <a:spcPct val="150000"/>
              </a:lnSpc>
              <a:spcBef>
                <a:spcPts val="0"/>
              </a:spcBef>
              <a:spcAft>
                <a:spcPts val="0"/>
              </a:spcAft>
              <a:buClr>
                <a:schemeClr val="tx1"/>
              </a:buClr>
              <a:buSzPct val="120000"/>
              <a:defRPr/>
            </a:pPr>
            <a:r>
              <a:rPr kumimoji="0"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换向阀</a:t>
            </a:r>
            <a:r>
              <a:rPr kumimoji="0" lang="en-US" altLang="zh-CN"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3</a:t>
            </a:r>
            <a:r>
              <a:rPr kumimoji="0"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处于左位</a:t>
            </a:r>
            <a:r>
              <a:rPr kumimoji="0" lang="en-US" altLang="zh-CN"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压力油经柱塞孔进入增速缸小腔</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 </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，推动活塞快速向右移动，大腔</a:t>
            </a:r>
            <a:r>
              <a:rPr lang="en-US" altLang="zh-CN" sz="2000" b="1" dirty="0">
                <a:latin typeface="宋体" panose="02010600030101010101" pitchFamily="2" charset="-122"/>
                <a:ea typeface="宋体" panose="02010600030101010101" pitchFamily="2" charset="-122"/>
                <a:cs typeface="宋体" panose="02010600030101010101" pitchFamily="2" charset="-122"/>
              </a:rPr>
              <a:t>B</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所需油液由充液阀</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3</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从油箱吸取，活塞缸右腔油液经换向阀回油箱。</a:t>
            </a:r>
          </a:p>
        </p:txBody>
      </p:sp>
      <p:sp>
        <p:nvSpPr>
          <p:cNvPr id="13" name="矩形 12"/>
          <p:cNvSpPr/>
          <p:nvPr/>
        </p:nvSpPr>
        <p:spPr>
          <a:xfrm>
            <a:off x="7715272" y="1500174"/>
            <a:ext cx="301686" cy="369332"/>
          </a:xfrm>
          <a:prstGeom prst="rect">
            <a:avLst/>
          </a:prstGeom>
        </p:spPr>
        <p:txBody>
          <a:bodyPr wrap="none">
            <a:spAutoFit/>
          </a:bodyPr>
          <a:lstStyle/>
          <a:p>
            <a:r>
              <a:rPr lang="en-US" altLang="zh-CN" b="1" dirty="0">
                <a:latin typeface="宋体" panose="02010600030101010101" pitchFamily="2" charset="-122"/>
                <a:cs typeface="宋体" panose="02010600030101010101" pitchFamily="2" charset="-122"/>
              </a:rPr>
              <a:t>A</a:t>
            </a:r>
            <a:endParaRPr lang="zh-CN" altLang="en-US" dirty="0"/>
          </a:p>
        </p:txBody>
      </p:sp>
      <p:sp>
        <p:nvSpPr>
          <p:cNvPr id="14" name="矩形 13"/>
          <p:cNvSpPr/>
          <p:nvPr/>
        </p:nvSpPr>
        <p:spPr>
          <a:xfrm>
            <a:off x="6500826" y="1714488"/>
            <a:ext cx="301686" cy="369332"/>
          </a:xfrm>
          <a:prstGeom prst="rect">
            <a:avLst/>
          </a:prstGeom>
        </p:spPr>
        <p:txBody>
          <a:bodyPr wrap="none">
            <a:spAutoFit/>
          </a:bodyPr>
          <a:lstStyle/>
          <a:p>
            <a:r>
              <a:rPr lang="en-US" altLang="zh-CN" b="1" dirty="0">
                <a:latin typeface="宋体" panose="02010600030101010101" pitchFamily="2" charset="-122"/>
                <a:cs typeface="宋体" panose="02010600030101010101" pitchFamily="2" charset="-122"/>
              </a:rPr>
              <a:t>B</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ox(in)">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147445"/>
            <a:ext cx="8823960" cy="53695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0" y="539115"/>
            <a:ext cx="776287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（四）采用辅助缸的快速运动回路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51205" name="Rectangle 5"/>
          <p:cNvSpPr>
            <a:spLocks noGrp="1"/>
          </p:cNvSpPr>
          <p:nvPr/>
        </p:nvSpPr>
        <p:spPr>
          <a:xfrm>
            <a:off x="332740" y="5600700"/>
            <a:ext cx="8458835" cy="10598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algn="just" eaLnBrk="1" fontAlgn="auto" hangingPunct="1">
              <a:lnSpc>
                <a:spcPct val="130000"/>
              </a:lnSpc>
              <a:spcBef>
                <a:spcPts val="0"/>
              </a:spcBef>
              <a:spcAft>
                <a:spcPts val="0"/>
              </a:spcAft>
              <a:buClr>
                <a:schemeClr val="tx1"/>
              </a:buClr>
              <a:buSzPct val="120000"/>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回程时——压力油进入主缸1左腔，主缸1右腔油液通过充液阀3排回充液油箱4。</a:t>
            </a: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这种回路常用于冶金机械。</a:t>
            </a:r>
          </a:p>
        </p:txBody>
      </p:sp>
      <p:grpSp>
        <p:nvGrpSpPr>
          <p:cNvPr id="3" name="组合 2"/>
          <p:cNvGrpSpPr/>
          <p:nvPr/>
        </p:nvGrpSpPr>
        <p:grpSpPr>
          <a:xfrm>
            <a:off x="5064125" y="1374650"/>
            <a:ext cx="3727450" cy="4298440"/>
            <a:chOff x="351" y="2553"/>
            <a:chExt cx="5560" cy="6405"/>
          </a:xfrm>
        </p:grpSpPr>
        <p:pic>
          <p:nvPicPr>
            <p:cNvPr id="55301" name="Picture 7"/>
            <p:cNvPicPr>
              <a:picLocks noChangeAspect="1"/>
            </p:cNvPicPr>
            <p:nvPr/>
          </p:nvPicPr>
          <p:blipFill>
            <a:blip r:embed="rId5">
              <a:clrChange>
                <a:clrFrom>
                  <a:srgbClr val="FDFCFD">
                    <a:alpha val="100000"/>
                  </a:srgbClr>
                </a:clrFrom>
                <a:clrTo>
                  <a:srgbClr val="FDFCFD">
                    <a:alpha val="100000"/>
                    <a:alpha val="0"/>
                  </a:srgbClr>
                </a:clrTo>
              </a:clrChange>
            </a:blip>
            <a:srcRect l="59003" t="-529" b="18759"/>
            <a:stretch>
              <a:fillRect/>
            </a:stretch>
          </p:blipFill>
          <p:spPr>
            <a:xfrm>
              <a:off x="351" y="2723"/>
              <a:ext cx="5560" cy="6235"/>
            </a:xfrm>
            <a:prstGeom prst="rect">
              <a:avLst/>
            </a:prstGeom>
            <a:noFill/>
            <a:ln w="9525">
              <a:noFill/>
            </a:ln>
          </p:spPr>
        </p:pic>
        <p:sp>
          <p:nvSpPr>
            <p:cNvPr id="55302" name="矩形 5"/>
            <p:cNvSpPr/>
            <p:nvPr/>
          </p:nvSpPr>
          <p:spPr>
            <a:xfrm>
              <a:off x="2119" y="4159"/>
              <a:ext cx="775" cy="41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主缸</a:t>
              </a:r>
            </a:p>
          </p:txBody>
        </p:sp>
        <p:sp>
          <p:nvSpPr>
            <p:cNvPr id="55303" name="矩形 6"/>
            <p:cNvSpPr/>
            <p:nvPr/>
          </p:nvSpPr>
          <p:spPr>
            <a:xfrm>
              <a:off x="1098" y="6051"/>
              <a:ext cx="1020" cy="41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辅助缸</a:t>
              </a:r>
            </a:p>
          </p:txBody>
        </p:sp>
        <p:sp>
          <p:nvSpPr>
            <p:cNvPr id="55304" name="矩形 7"/>
            <p:cNvSpPr/>
            <p:nvPr/>
          </p:nvSpPr>
          <p:spPr>
            <a:xfrm>
              <a:off x="1058" y="3302"/>
              <a:ext cx="1017" cy="41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辅助缸</a:t>
              </a:r>
            </a:p>
          </p:txBody>
        </p:sp>
        <p:sp>
          <p:nvSpPr>
            <p:cNvPr id="55305" name="矩形 8"/>
            <p:cNvSpPr/>
            <p:nvPr/>
          </p:nvSpPr>
          <p:spPr>
            <a:xfrm>
              <a:off x="1098" y="2553"/>
              <a:ext cx="1260" cy="41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冲液油箱</a:t>
              </a:r>
            </a:p>
          </p:txBody>
        </p:sp>
        <p:sp>
          <p:nvSpPr>
            <p:cNvPr id="55306" name="矩形 9"/>
            <p:cNvSpPr/>
            <p:nvPr/>
          </p:nvSpPr>
          <p:spPr>
            <a:xfrm>
              <a:off x="3359" y="5229"/>
              <a:ext cx="1017" cy="549"/>
            </a:xfrm>
            <a:prstGeom prst="rect">
              <a:avLst/>
            </a:prstGeom>
            <a:noFill/>
            <a:ln w="9525">
              <a:noFill/>
            </a:ln>
          </p:spPr>
          <p:txBody>
            <a:bodyPr wrap="square">
              <a:spAutoFit/>
            </a:bodyPr>
            <a:lstStyle/>
            <a:p>
              <a:pPr algn="ctr"/>
              <a:r>
                <a:rPr lang="zh-CN" altLang="en-US" sz="900" b="1" dirty="0">
                  <a:solidFill>
                    <a:srgbClr val="FF0000"/>
                  </a:solidFill>
                  <a:latin typeface="宋体" panose="02010600030101010101" pitchFamily="2" charset="-122"/>
                </a:rPr>
                <a:t>内控外泄</a:t>
              </a:r>
              <a:endParaRPr lang="en-US" altLang="zh-CN" sz="900" b="1" dirty="0">
                <a:solidFill>
                  <a:srgbClr val="FF0000"/>
                </a:solidFill>
                <a:latin typeface="宋体" panose="02010600030101010101" pitchFamily="2" charset="-122"/>
              </a:endParaRPr>
            </a:p>
            <a:p>
              <a:pPr algn="ctr"/>
              <a:r>
                <a:rPr lang="zh-CN" altLang="en-US" sz="900" b="1" dirty="0">
                  <a:solidFill>
                    <a:srgbClr val="FF0000"/>
                  </a:solidFill>
                  <a:latin typeface="宋体" panose="02010600030101010101" pitchFamily="2" charset="-122"/>
                </a:rPr>
                <a:t>顺序阀</a:t>
              </a:r>
            </a:p>
          </p:txBody>
        </p:sp>
      </p:grpSp>
      <p:sp>
        <p:nvSpPr>
          <p:cNvPr id="5" name="Rectangle 3"/>
          <p:cNvSpPr>
            <a:spLocks noGrp="1" noChangeArrowheads="1"/>
          </p:cNvSpPr>
          <p:nvPr/>
        </p:nvSpPr>
        <p:spPr>
          <a:xfrm>
            <a:off x="248285" y="1247140"/>
            <a:ext cx="4690110" cy="4352925"/>
          </a:xfrm>
          <a:prstGeom prst="rect">
            <a:avLst/>
          </a:prstGeom>
          <a:noFill/>
          <a:ln w="9525">
            <a:noFill/>
          </a:ln>
        </p:spPr>
        <p:txBody>
          <a:bodyPr vert="horz" wrap="square" lIns="91440" tIns="45720" rIns="91440" bIns="45720" numCol="1" rtlCol="0" anchor="t" anchorCtr="0" compatLnSpc="1">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just" defTabSz="914400" rtl="0" eaLnBrk="1" fontAlgn="auto" hangingPunct="1">
              <a:lnSpc>
                <a:spcPct val="150000"/>
              </a:lnSpc>
              <a:spcBef>
                <a:spcPts val="0"/>
              </a:spcBef>
              <a:spcAft>
                <a:spcPts val="0"/>
              </a:spcAft>
              <a:buClr>
                <a:schemeClr val="tx1"/>
              </a:buClr>
              <a:buSzPct val="120000"/>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主缸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      </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辅助缸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a:t>
            </a:r>
          </a:p>
          <a:p>
            <a:pPr marL="452755" marR="0" lvl="0" algn="just" defTabSz="914400" rtl="0" eaLnBrk="1" fontAlgn="auto" hangingPunct="1">
              <a:lnSpc>
                <a:spcPct val="150000"/>
              </a:lnSpc>
              <a:spcBef>
                <a:spcPts val="0"/>
              </a:spcBef>
              <a:spcAft>
                <a:spcPts val="0"/>
              </a:spcAft>
              <a:buClr>
                <a:schemeClr val="tx1"/>
              </a:buClr>
              <a:buSzPct val="120000"/>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换向阀位于左位，主缸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活塞复位</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452755" marR="0" lvl="0" algn="just" defTabSz="914400" rtl="0" eaLnBrk="1" fontAlgn="auto" hangingPunct="1">
              <a:lnSpc>
                <a:spcPct val="150000"/>
              </a:lnSpc>
              <a:spcBef>
                <a:spcPts val="0"/>
              </a:spcBef>
              <a:spcAft>
                <a:spcPts val="0"/>
              </a:spcAft>
              <a:buClr>
                <a:schemeClr val="tx1"/>
              </a:buClr>
              <a:buSzPct val="120000"/>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当泵向成对设置的辅助缸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供油时</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带动主缸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 </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的活塞快速向左运动，主缸</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右腔由充液阀</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3</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从充液油箱</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4 </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补油，直至压板触及工件，油压上升，压力油经顺序阀</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5 </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进入主缸，转为慢速左移，此时主缸和辅助缸同时对工件加压，主缸左腔油液经换向阀回油箱。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ox(in)">
                                      <p:cBhvr>
                                        <p:cTn id="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020445"/>
            <a:ext cx="8611870" cy="54254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4020" y="476250"/>
            <a:ext cx="54082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二、速度换接回路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84175" y="1020445"/>
            <a:ext cx="8307070" cy="13887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just" defTabSz="914400" rtl="0">
              <a:lnSpc>
                <a:spcPct val="130000"/>
              </a:lnSpc>
              <a:spcBef>
                <a:spcPct val="0"/>
              </a:spcBef>
              <a:spcAft>
                <a:spcPct val="0"/>
              </a:spcAft>
              <a:buClrTx/>
              <a:buSzTx/>
              <a:buFont typeface="Wingdings" panose="05000000000000000000" charset="0"/>
              <a:buChar char="u"/>
              <a:defRPr/>
            </a:pPr>
            <a:r>
              <a:rPr kumimoji="1"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作用：</a:t>
            </a: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用于切换执行元件的速度。换接过程要求平稳，换接精度要求高。按切换前后速度的不同，即：快速——慢速、慢速——更慢速。</a:t>
            </a:r>
          </a:p>
          <a:p>
            <a:pPr marR="0" lvl="0" algn="just" defTabSz="914400" rtl="0">
              <a:lnSpc>
                <a:spcPct val="130000"/>
              </a:lnSpc>
              <a:spcBef>
                <a:spcPct val="0"/>
              </a:spcBef>
              <a:spcAft>
                <a:spcPct val="0"/>
              </a:spcAft>
              <a:buClrTx/>
              <a:buSzTx/>
              <a:buFont typeface="Wingdings" panose="05000000000000000000" charset="0"/>
              <a:buChar char="u"/>
              <a:defRPr/>
            </a:pPr>
            <a:r>
              <a:rPr kumimoji="1"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快—慢速换接回路：</a:t>
            </a:r>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53252" name="Text Box 4"/>
          <p:cNvSpPr txBox="1"/>
          <p:nvPr/>
        </p:nvSpPr>
        <p:spPr>
          <a:xfrm>
            <a:off x="489903" y="2253615"/>
            <a:ext cx="5256212" cy="4092575"/>
          </a:xfrm>
          <a:prstGeom prst="rect">
            <a:avLst/>
          </a:prstGeom>
          <a:noFill/>
          <a:ln w="9525">
            <a:noFill/>
          </a:ln>
        </p:spPr>
        <p:txBody>
          <a:bodyPr>
            <a:spAutoFit/>
          </a:bodyPr>
          <a:lstStyle/>
          <a:p>
            <a:pPr marL="342900" indent="-342900" algn="just">
              <a:lnSpc>
                <a:spcPct val="130000"/>
              </a:lnSpc>
              <a:spcBef>
                <a:spcPts val="0"/>
              </a:spcBef>
              <a:buClrTx/>
              <a:buSzTx/>
              <a:buFont typeface="Arial" panose="020B0604020202020204" pitchFamily="34" charset="0"/>
              <a:buChar char="•"/>
              <a:defRPr/>
            </a:pPr>
            <a:r>
              <a:rPr kumimoji="1" lang="zh-CN" altLang="en-US" sz="2000" b="1" noProof="0" dirty="0">
                <a:ln>
                  <a:noFill/>
                </a:ln>
                <a:effectLst/>
                <a:uLnTx/>
                <a:uFillTx/>
                <a:latin typeface="宋体" panose="02010600030101010101" pitchFamily="2" charset="-122"/>
                <a:cs typeface="宋体" panose="02010600030101010101" pitchFamily="2" charset="-122"/>
              </a:rPr>
              <a:t>用行程阀的速度换接回路</a:t>
            </a:r>
          </a:p>
          <a:p>
            <a:pPr marL="342900" indent="-342900" algn="just">
              <a:lnSpc>
                <a:spcPct val="130000"/>
              </a:lnSpc>
              <a:spcBef>
                <a:spcPts val="0"/>
              </a:spcBef>
              <a:buClrTx/>
              <a:buSzTx/>
              <a:buFont typeface="Arial" panose="020B0604020202020204" pitchFamily="34" charset="0"/>
              <a:buChar char="•"/>
              <a:defRPr/>
            </a:pPr>
            <a:r>
              <a:rPr kumimoji="1" lang="zh-CN" altLang="en-US" sz="2000" b="1" noProof="0" dirty="0">
                <a:ln>
                  <a:noFill/>
                </a:ln>
                <a:effectLst/>
                <a:uLnTx/>
                <a:uFillTx/>
                <a:latin typeface="宋体" panose="02010600030101010101" pitchFamily="2" charset="-122"/>
                <a:cs typeface="宋体" panose="02010600030101010101" pitchFamily="2" charset="-122"/>
              </a:rPr>
              <a:t>电磁阀右位（常位）——液压缸活塞快进到预定位置，活塞杆上挡块压下行程阀1 ，行程阀关闭，缸右腔油液必须经过节流阀2才能回油箱，活塞转为慢速工进。</a:t>
            </a:r>
          </a:p>
          <a:p>
            <a:pPr marL="342900" indent="-342900" algn="just">
              <a:lnSpc>
                <a:spcPct val="130000"/>
              </a:lnSpc>
              <a:spcBef>
                <a:spcPts val="0"/>
              </a:spcBef>
              <a:buClrTx/>
              <a:buSzTx/>
              <a:buFont typeface="Arial" panose="020B0604020202020204" pitchFamily="34" charset="0"/>
              <a:buChar char="•"/>
              <a:defRPr/>
            </a:pPr>
            <a:r>
              <a:rPr kumimoji="1" lang="zh-CN" altLang="en-US" sz="2000" b="1" noProof="0" dirty="0">
                <a:ln>
                  <a:noFill/>
                </a:ln>
                <a:effectLst/>
                <a:uLnTx/>
                <a:uFillTx/>
                <a:latin typeface="宋体" panose="02010600030101010101" pitchFamily="2" charset="-122"/>
                <a:cs typeface="宋体" panose="02010600030101010101" pitchFamily="2" charset="-122"/>
              </a:rPr>
              <a:t>电磁阀左位（工作位置）——压力油经单向阀3进入缸右腔，活塞快速向左返回。</a:t>
            </a:r>
          </a:p>
          <a:p>
            <a:pPr marL="342900" indent="-342900" algn="just">
              <a:lnSpc>
                <a:spcPct val="130000"/>
              </a:lnSpc>
              <a:spcBef>
                <a:spcPts val="0"/>
              </a:spcBef>
              <a:buClrTx/>
              <a:buSzTx/>
              <a:buFont typeface="Wingdings" panose="05000000000000000000" charset="0"/>
              <a:buChar char="u"/>
              <a:defRPr/>
            </a:pPr>
            <a:r>
              <a:rPr kumimoji="1" lang="zh-CN" altLang="en-US" sz="2000" b="1" noProof="0" dirty="0">
                <a:ln>
                  <a:noFill/>
                </a:ln>
                <a:solidFill>
                  <a:srgbClr val="C00000"/>
                </a:solidFill>
                <a:effectLst/>
                <a:uLnTx/>
                <a:uFillTx/>
                <a:latin typeface="宋体" panose="02010600030101010101" pitchFamily="2" charset="-122"/>
                <a:cs typeface="宋体" panose="02010600030101010101" pitchFamily="2" charset="-122"/>
              </a:rPr>
              <a:t>特点：</a:t>
            </a:r>
          </a:p>
          <a:p>
            <a:pPr algn="just">
              <a:lnSpc>
                <a:spcPct val="130000"/>
              </a:lnSpc>
              <a:spcBef>
                <a:spcPts val="0"/>
              </a:spcBef>
              <a:buClrTx/>
              <a:buSzTx/>
              <a:buFont typeface="Wingdings" panose="05000000000000000000" charset="0"/>
              <a:defRPr/>
            </a:pPr>
            <a:r>
              <a:rPr kumimoji="1" lang="zh-CN" altLang="en-US" sz="2000" b="1" noProof="0" dirty="0">
                <a:ln>
                  <a:noFill/>
                </a:ln>
                <a:effectLst/>
                <a:uLnTx/>
                <a:uFillTx/>
                <a:latin typeface="宋体" panose="02010600030101010101" pitchFamily="2" charset="-122"/>
                <a:cs typeface="宋体" panose="02010600030101010101" pitchFamily="2" charset="-122"/>
              </a:rPr>
              <a:t>1.速度切换过程比较平稳，换接点位置准确。2.行程阀安装位置要求准确，管路连接复杂。</a:t>
            </a:r>
          </a:p>
        </p:txBody>
      </p:sp>
      <p:grpSp>
        <p:nvGrpSpPr>
          <p:cNvPr id="3" name="组合 2"/>
          <p:cNvGrpSpPr/>
          <p:nvPr/>
        </p:nvGrpSpPr>
        <p:grpSpPr>
          <a:xfrm>
            <a:off x="5633085" y="1886585"/>
            <a:ext cx="3175000" cy="4524375"/>
            <a:chOff x="9288" y="2925"/>
            <a:chExt cx="5000" cy="7125"/>
          </a:xfrm>
        </p:grpSpPr>
        <p:pic>
          <p:nvPicPr>
            <p:cNvPr id="56326" name="Picture 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9288" y="3018"/>
              <a:ext cx="4612" cy="7032"/>
            </a:xfrm>
            <a:prstGeom prst="rect">
              <a:avLst/>
            </a:prstGeom>
            <a:noFill/>
            <a:ln w="9525">
              <a:noFill/>
            </a:ln>
          </p:spPr>
        </p:pic>
        <p:sp>
          <p:nvSpPr>
            <p:cNvPr id="56327" name="矩形 6"/>
            <p:cNvSpPr/>
            <p:nvPr/>
          </p:nvSpPr>
          <p:spPr>
            <a:xfrm>
              <a:off x="12240" y="2925"/>
              <a:ext cx="1260" cy="435"/>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机械撞块</a:t>
              </a:r>
            </a:p>
          </p:txBody>
        </p:sp>
        <p:sp>
          <p:nvSpPr>
            <p:cNvPr id="56330" name="矩形 11"/>
            <p:cNvSpPr/>
            <p:nvPr/>
          </p:nvSpPr>
          <p:spPr>
            <a:xfrm>
              <a:off x="13270" y="3503"/>
              <a:ext cx="1018" cy="435"/>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行程阀</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barn(outVertical)">
                                      <p:cBhvr>
                                        <p:cTn id="7"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91770" y="1444625"/>
            <a:ext cx="8730615" cy="528383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482" name="Rectangle 3"/>
          <p:cNvSpPr>
            <a:spLocks noGrp="1"/>
          </p:cNvSpPr>
          <p:nvPr>
            <p:ph idx="1"/>
          </p:nvPr>
        </p:nvSpPr>
        <p:spPr>
          <a:xfrm>
            <a:off x="-12700" y="1839595"/>
            <a:ext cx="3750310" cy="4888865"/>
          </a:xfrm>
        </p:spPr>
        <p:txBody>
          <a:bodyPr vert="horz" wrap="square" lIns="91440" tIns="45720" rIns="91440" bIns="45720" anchor="t"/>
          <a:lstStyle/>
          <a:p>
            <a:pPr lvl="1" algn="just" eaLnBrk="1" hangingPunct="1">
              <a:lnSpc>
                <a:spcPct val="120000"/>
              </a:lnSpc>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调速阀串联速度换接回路</a:t>
            </a:r>
          </a:p>
          <a:p>
            <a:pPr lvl="1" algn="just">
              <a:lnSpc>
                <a:spcPct val="120000"/>
              </a:lnSpc>
              <a:buFont typeface="Arial" panose="020B0604020202020204" pitchFamily="34" charset="0"/>
              <a:buChar char="•"/>
            </a:pPr>
            <a:r>
              <a:rPr sz="2000" b="1" dirty="0">
                <a:latin typeface="宋体" panose="02010600030101010101" pitchFamily="2" charset="-122"/>
                <a:ea typeface="宋体" panose="02010600030101010101" pitchFamily="2" charset="-122"/>
                <a:cs typeface="宋体" panose="02010600030101010101" pitchFamily="2" charset="-122"/>
                <a:sym typeface="+mn-ea"/>
              </a:rPr>
              <a:t>只能用于第二进给速度小于第一进给速度的场合，故调速阀B 的开口小于调速阀A</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的开口</a:t>
            </a:r>
            <a:r>
              <a:rPr sz="2000" b="1" dirty="0">
                <a:latin typeface="宋体" panose="02010600030101010101" pitchFamily="2" charset="-122"/>
                <a:ea typeface="宋体" panose="02010600030101010101" pitchFamily="2" charset="-122"/>
                <a:cs typeface="宋体" panose="02010600030101010101" pitchFamily="2" charset="-122"/>
                <a:sym typeface="+mn-ea"/>
              </a:rPr>
              <a:t>。</a:t>
            </a:r>
          </a:p>
          <a:p>
            <a:pPr lvl="1" algn="just" eaLnBrk="1" hangingPunct="1">
              <a:lnSpc>
                <a:spcPct val="120000"/>
              </a:lnSpc>
              <a:buFont typeface="Arial" panose="020B0604020202020204" pitchFamily="34" charset="0"/>
              <a:buChar char="•"/>
            </a:pPr>
            <a:r>
              <a:rPr sz="2000" b="1" dirty="0">
                <a:latin typeface="宋体" panose="02010600030101010101" pitchFamily="2" charset="-122"/>
                <a:ea typeface="宋体" panose="02010600030101010101" pitchFamily="2" charset="-122"/>
                <a:cs typeface="宋体" panose="02010600030101010101" pitchFamily="2" charset="-122"/>
                <a:sym typeface="+mn-ea"/>
              </a:rPr>
              <a:t>回路速度换接平稳性好。</a:t>
            </a:r>
          </a:p>
          <a:p>
            <a:pPr marL="457200" lvl="1" indent="0" algn="just" eaLnBrk="1" hangingPunct="1">
              <a:lnSpc>
                <a:spcPct val="120000"/>
              </a:lnSpc>
              <a:buFont typeface="Arial" panose="020B0604020202020204" pitchFamily="34" charset="0"/>
              <a:buNone/>
            </a:pPr>
            <a:endParaRPr sz="2000" b="1" dirty="0">
              <a:latin typeface="宋体" panose="02010600030101010101" pitchFamily="2" charset="-122"/>
              <a:ea typeface="宋体" panose="02010600030101010101" pitchFamily="2" charset="-122"/>
              <a:cs typeface="宋体" panose="02010600030101010101" pitchFamily="2" charset="-122"/>
              <a:sym typeface="+mn-ea"/>
            </a:endParaRPr>
          </a:p>
          <a:p>
            <a:pPr marL="457200" lvl="1" indent="0" algn="just" eaLnBrk="1" hangingPunct="1">
              <a:lnSpc>
                <a:spcPct val="120000"/>
              </a:lnSpc>
              <a:buClrTx/>
              <a:buSzTx/>
              <a:buNone/>
            </a:pPr>
            <a:r>
              <a:rPr 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调速阀并联速度换接回路</a:t>
            </a:r>
          </a:p>
          <a:p>
            <a:pPr lvl="1" algn="just" eaLnBrk="1" hangingPunct="1">
              <a:lnSpc>
                <a:spcPct val="120000"/>
              </a:lnSpc>
              <a:buClrTx/>
              <a:buSzTx/>
              <a:buFont typeface="Arial" panose="020B0604020202020204" pitchFamily="34" charset="0"/>
              <a:buChar char="•"/>
            </a:pPr>
            <a:r>
              <a:rPr sz="2000" b="1" dirty="0">
                <a:latin typeface="宋体" panose="02010600030101010101" pitchFamily="2" charset="-122"/>
                <a:ea typeface="宋体" panose="02010600030101010101" pitchFamily="2" charset="-122"/>
                <a:cs typeface="宋体" panose="02010600030101010101" pitchFamily="2" charset="-122"/>
                <a:sym typeface="+mn-ea"/>
              </a:rPr>
              <a:t>两个进给速度可以分别调整，互不影响。</a:t>
            </a:r>
          </a:p>
          <a:p>
            <a:pPr lvl="1" algn="just" eaLnBrk="1" hangingPunct="1">
              <a:lnSpc>
                <a:spcPct val="120000"/>
              </a:lnSpc>
              <a:buFont typeface="Arial" panose="020B0604020202020204" pitchFamily="34" charset="0"/>
              <a:buChar char="•"/>
            </a:pP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78</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636270" y="569595"/>
            <a:ext cx="7892958" cy="730885"/>
            <a:chOff x="1989" y="897"/>
            <a:chExt cx="10142" cy="1151"/>
          </a:xfrm>
        </p:grpSpPr>
        <p:sp>
          <p:nvSpPr>
            <p:cNvPr id="41988" name="Freeform 6"/>
            <p:cNvSpPr/>
            <p:nvPr/>
          </p:nvSpPr>
          <p:spPr>
            <a:xfrm>
              <a:off x="1989" y="897"/>
              <a:ext cx="10142"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2960" y="919"/>
              <a:ext cx="8040" cy="1016"/>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两种不同慢速的速度换接回路</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7350" name="Picture 8"/>
          <p:cNvPicPr>
            <a:picLocks noChangeAspect="1"/>
          </p:cNvPicPr>
          <p:nvPr/>
        </p:nvPicPr>
        <p:blipFill>
          <a:blip r:embed="rId5">
            <a:clrChange>
              <a:clrFrom>
                <a:srgbClr val="FFFFFF">
                  <a:alpha val="100000"/>
                </a:srgbClr>
              </a:clrFrom>
              <a:clrTo>
                <a:srgbClr val="FFFFFF">
                  <a:alpha val="100000"/>
                  <a:alpha val="0"/>
                </a:srgbClr>
              </a:clrTo>
            </a:clrChange>
          </a:blip>
          <a:srcRect r="1178" b="16629"/>
          <a:stretch>
            <a:fillRect/>
          </a:stretch>
        </p:blipFill>
        <p:spPr>
          <a:xfrm>
            <a:off x="3906520" y="1787525"/>
            <a:ext cx="5015865" cy="429895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12065" y="1686560"/>
            <a:ext cx="9178290" cy="1800225"/>
          </a:xfrm>
          <a:prstGeom prst="rect">
            <a:avLst/>
          </a:prstGeom>
          <a:solidFill>
            <a:schemeClr val="tx2">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6" name="图片 35" descr="11"/>
          <p:cNvPicPr>
            <a:picLocks noChangeAspect="1"/>
          </p:cNvPicPr>
          <p:nvPr/>
        </p:nvPicPr>
        <p:blipFill rotWithShape="1">
          <a:blip r:embed="rId3"/>
          <a:srcRect l="-1" r="33914" b="28187"/>
          <a:stretch>
            <a:fillRect/>
          </a:stretch>
        </p:blipFill>
        <p:spPr>
          <a:xfrm>
            <a:off x="7140575" y="4734386"/>
            <a:ext cx="2003425" cy="2078990"/>
          </a:xfrm>
          <a:prstGeom prst="rect">
            <a:avLst/>
          </a:prstGeom>
        </p:spPr>
      </p:pic>
      <p:sp>
        <p:nvSpPr>
          <p:cNvPr id="38" name="矩形 37"/>
          <p:cNvSpPr/>
          <p:nvPr/>
        </p:nvSpPr>
        <p:spPr>
          <a:xfrm>
            <a:off x="-19685" y="1559560"/>
            <a:ext cx="9178290" cy="1800225"/>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1754505" y="2720975"/>
            <a:ext cx="4392930" cy="4248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流程图: 联系 6"/>
          <p:cNvSpPr/>
          <p:nvPr/>
        </p:nvSpPr>
        <p:spPr>
          <a:xfrm>
            <a:off x="-3081020" y="1470660"/>
            <a:ext cx="7131050" cy="6943725"/>
          </a:xfrm>
          <a:prstGeom prst="flowChartConnector">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531" name="矩形 4"/>
          <p:cNvSpPr/>
          <p:nvPr/>
        </p:nvSpPr>
        <p:spPr>
          <a:xfrm>
            <a:off x="4337050" y="1962150"/>
            <a:ext cx="5093335" cy="1014730"/>
          </a:xfrm>
          <a:prstGeom prst="rect">
            <a:avLst/>
          </a:prstGeom>
          <a:noFill/>
          <a:ln w="9525">
            <a:noFill/>
          </a:ln>
        </p:spPr>
        <p:txBody>
          <a:bodyPr wrap="square">
            <a:spAutoFit/>
          </a:bodyPr>
          <a:lstStyle/>
          <a:p>
            <a:r>
              <a:rPr lang="zh-CN" altLang="en-US" sz="6000" b="1" dirty="0">
                <a:solidFill>
                  <a:schemeClr val="bg1">
                    <a:lumMod val="95000"/>
                  </a:schemeClr>
                </a:solidFill>
                <a:latin typeface="Garamond" panose="02020404030301010803" pitchFamily="18" charset="0"/>
                <a:ea typeface="隶书" panose="02010509060101010101" pitchFamily="49" charset="-122"/>
              </a:rPr>
              <a:t>方向控制回路</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79</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5" name="椭圆 4"/>
          <p:cNvSpPr/>
          <p:nvPr/>
        </p:nvSpPr>
        <p:spPr>
          <a:xfrm>
            <a:off x="3035935" y="4829810"/>
            <a:ext cx="1779270" cy="17030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2526030" y="1962150"/>
            <a:ext cx="1811020" cy="1771015"/>
          </a:xfrm>
          <a:prstGeom prst="ellipse">
            <a:avLst/>
          </a:prstGeom>
          <a:solidFill>
            <a:srgbClr val="78B8D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椭圆 8"/>
          <p:cNvSpPr/>
          <p:nvPr/>
        </p:nvSpPr>
        <p:spPr>
          <a:xfrm>
            <a:off x="455930" y="729615"/>
            <a:ext cx="1560830" cy="1465580"/>
          </a:xfrm>
          <a:prstGeom prst="ellipse">
            <a:avLst/>
          </a:prstGeom>
          <a:solidFill>
            <a:srgbClr val="00538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04"/>
          <p:cNvPicPr>
            <a:picLocks noChangeAspect="1"/>
          </p:cNvPicPr>
          <p:nvPr/>
        </p:nvPicPr>
        <p:blipFill>
          <a:blip r:embed="rId6" cstate="print"/>
          <a:srcRect l="23639" r="23770"/>
          <a:stretch>
            <a:fillRect/>
          </a:stretch>
        </p:blipFill>
        <p:spPr>
          <a:xfrm rot="1020000" flipH="1">
            <a:off x="-1254434" y="2715895"/>
            <a:ext cx="3586154" cy="4261485"/>
          </a:xfrm>
          <a:prstGeom prst="rect">
            <a:avLst/>
          </a:prstGeom>
        </p:spPr>
      </p:pic>
      <p:pic>
        <p:nvPicPr>
          <p:cNvPr id="13" name="图片 12" descr="002"/>
          <p:cNvPicPr>
            <a:picLocks noChangeAspect="1"/>
          </p:cNvPicPr>
          <p:nvPr/>
        </p:nvPicPr>
        <p:blipFill>
          <a:blip r:embed="rId7" cstate="print"/>
          <a:stretch>
            <a:fillRect/>
          </a:stretch>
        </p:blipFill>
        <p:spPr>
          <a:xfrm>
            <a:off x="278765" y="840105"/>
            <a:ext cx="1914525" cy="1244600"/>
          </a:xfrm>
          <a:prstGeom prst="rect">
            <a:avLst/>
          </a:prstGeom>
        </p:spPr>
      </p:pic>
      <p:pic>
        <p:nvPicPr>
          <p:cNvPr id="14" name="图片 13" descr="003"/>
          <p:cNvPicPr>
            <a:picLocks noChangeAspect="1"/>
          </p:cNvPicPr>
          <p:nvPr/>
        </p:nvPicPr>
        <p:blipFill>
          <a:blip r:embed="rId8" cstate="print"/>
          <a:stretch>
            <a:fillRect/>
          </a:stretch>
        </p:blipFill>
        <p:spPr>
          <a:xfrm>
            <a:off x="2597785" y="2195195"/>
            <a:ext cx="1804035" cy="1120140"/>
          </a:xfrm>
          <a:prstGeom prst="rect">
            <a:avLst/>
          </a:prstGeom>
        </p:spPr>
      </p:pic>
      <p:pic>
        <p:nvPicPr>
          <p:cNvPr id="15" name="图片 14" descr="004"/>
          <p:cNvPicPr>
            <a:picLocks noChangeAspect="1"/>
          </p:cNvPicPr>
          <p:nvPr/>
        </p:nvPicPr>
        <p:blipFill>
          <a:blip r:embed="rId9" cstate="print"/>
          <a:srcRect t="13395"/>
          <a:stretch>
            <a:fillRect/>
          </a:stretch>
        </p:blipFill>
        <p:spPr>
          <a:xfrm rot="19500000">
            <a:off x="3038475" y="5133975"/>
            <a:ext cx="2022475" cy="1094740"/>
          </a:xfrm>
          <a:prstGeom prst="rect">
            <a:avLst/>
          </a:prstGeom>
        </p:spPr>
      </p:pic>
      <p:sp>
        <p:nvSpPr>
          <p:cNvPr id="16" name="椭圆 15"/>
          <p:cNvSpPr/>
          <p:nvPr/>
        </p:nvSpPr>
        <p:spPr>
          <a:xfrm>
            <a:off x="2046605" y="729615"/>
            <a:ext cx="591820" cy="6070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07665" y="6341110"/>
            <a:ext cx="376555" cy="368935"/>
          </a:xfrm>
          <a:prstGeom prst="ellipse">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9" name="椭圆 18"/>
          <p:cNvSpPr/>
          <p:nvPr/>
        </p:nvSpPr>
        <p:spPr>
          <a:xfrm>
            <a:off x="4050030" y="3596005"/>
            <a:ext cx="376555" cy="3689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椭圆 19"/>
          <p:cNvSpPr/>
          <p:nvPr/>
        </p:nvSpPr>
        <p:spPr>
          <a:xfrm>
            <a:off x="4426585" y="2988945"/>
            <a:ext cx="591820" cy="607060"/>
          </a:xfrm>
          <a:prstGeom prst="ellipse">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1" name="椭圆 20"/>
          <p:cNvSpPr/>
          <p:nvPr/>
        </p:nvSpPr>
        <p:spPr>
          <a:xfrm>
            <a:off x="2046605" y="235204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 name="椭圆 21"/>
          <p:cNvSpPr/>
          <p:nvPr/>
        </p:nvSpPr>
        <p:spPr>
          <a:xfrm>
            <a:off x="4641850" y="482981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 name="图片 22" descr="05"/>
          <p:cNvPicPr>
            <a:picLocks noChangeAspect="1"/>
          </p:cNvPicPr>
          <p:nvPr/>
        </p:nvPicPr>
        <p:blipFill>
          <a:blip r:embed="rId10" cstate="print"/>
          <a:stretch>
            <a:fillRect/>
          </a:stretch>
        </p:blipFill>
        <p:spPr>
          <a:xfrm>
            <a:off x="5577205" y="4186555"/>
            <a:ext cx="1817370" cy="2418080"/>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096010"/>
            <a:ext cx="8583295" cy="11588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72770"/>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一、调压回路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181735"/>
            <a:ext cx="7965440" cy="1200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spcBef>
                <a:spcPct val="50000"/>
              </a:spcBef>
              <a:buClr>
                <a:schemeClr val="accent2"/>
              </a:buClr>
              <a:buSzPct val="150000"/>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多级调压回路——系统中有多个调整压力。          </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a:lnSpc>
                <a:spcPct val="120000"/>
              </a:lnSpc>
              <a:spcBef>
                <a:spcPct val="50000"/>
              </a:spcBef>
              <a:buClr>
                <a:schemeClr val="accent2"/>
              </a:buClr>
              <a:buSzPct val="150000"/>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回路由先导型溢流阀、远程调压阀和电磁换向阀组成。</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2293" name="图片 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893185" y="2254885"/>
            <a:ext cx="5250815" cy="4448175"/>
          </a:xfrm>
          <a:prstGeom prst="rect">
            <a:avLst/>
          </a:prstGeom>
          <a:noFill/>
          <a:ln w="9525">
            <a:noFill/>
          </a:ln>
        </p:spPr>
      </p:pic>
      <p:pic>
        <p:nvPicPr>
          <p:cNvPr id="13316" name="Picture 8"/>
          <p:cNvPicPr>
            <a:picLocks noChangeAspect="1"/>
          </p:cNvPicPr>
          <p:nvPr/>
        </p:nvPicPr>
        <p:blipFill>
          <a:blip r:embed="rId6">
            <a:clrChange>
              <a:clrFrom>
                <a:srgbClr val="FFFFFD">
                  <a:alpha val="100000"/>
                </a:srgbClr>
              </a:clrFrom>
              <a:clrTo>
                <a:srgbClr val="FFFFFD">
                  <a:alpha val="100000"/>
                  <a:alpha val="0"/>
                </a:srgbClr>
              </a:clrTo>
            </a:clrChange>
          </a:blip>
          <a:srcRect l="29855" r="29308" b="19441"/>
          <a:stretch>
            <a:fillRect/>
          </a:stretch>
        </p:blipFill>
        <p:spPr>
          <a:xfrm>
            <a:off x="332105" y="2381885"/>
            <a:ext cx="3782060" cy="3904615"/>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4198620" y="3696970"/>
            <a:ext cx="4959985" cy="2513965"/>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0" y="784860"/>
            <a:ext cx="8078470" cy="2488565"/>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4633595" y="3776980"/>
            <a:ext cx="3866515" cy="2622550"/>
          </a:xfrm>
        </p:spPr>
        <p:txBody>
          <a:bodyPr vert="horz" wrap="square" lIns="91440" tIns="45720" rIns="91440" bIns="45720" numCol="1" rtlCol="0" anchor="t" anchorCtr="0" compatLnSpc="1"/>
          <a:lstStyle/>
          <a:p>
            <a:pPr eaLnBrk="1" hangingPunct="1">
              <a:lnSpc>
                <a:spcPct val="130000"/>
              </a:lnSpc>
              <a:buClrTx/>
              <a:buSzTx/>
              <a:buFont typeface="Wingdings" panose="05000000000000000000" pitchFamily="2" charset="2"/>
              <a:buNone/>
            </a:pP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常用的方向控制回路有：</a:t>
            </a:r>
          </a:p>
          <a:p>
            <a:pPr eaLnBrk="1" hangingPunct="1">
              <a:lnSpc>
                <a:spcPct val="130000"/>
              </a:lnSpc>
              <a:buClrTx/>
              <a:buSzTx/>
            </a:pPr>
            <a:r>
              <a:rPr sz="2400" b="1" dirty="0">
                <a:latin typeface="宋体" panose="02010600030101010101" pitchFamily="2" charset="-122"/>
                <a:ea typeface="宋体" panose="02010600030101010101" pitchFamily="2" charset="-122"/>
                <a:cs typeface="宋体" panose="02010600030101010101" pitchFamily="2" charset="-122"/>
                <a:sym typeface="+mn-ea"/>
              </a:rPr>
              <a:t>换向回路</a:t>
            </a:r>
          </a:p>
          <a:p>
            <a:pPr eaLnBrk="1" hangingPunct="1">
              <a:lnSpc>
                <a:spcPct val="130000"/>
              </a:lnSpc>
              <a:buClrTx/>
              <a:buSzTx/>
            </a:pPr>
            <a:r>
              <a:rPr sz="2400" b="1" dirty="0">
                <a:latin typeface="宋体" panose="02010600030101010101" pitchFamily="2" charset="-122"/>
                <a:ea typeface="宋体" panose="02010600030101010101" pitchFamily="2" charset="-122"/>
                <a:cs typeface="宋体" panose="02010600030101010101" pitchFamily="2" charset="-122"/>
                <a:sym typeface="+mn-ea"/>
              </a:rPr>
              <a:t>锁紧回路</a:t>
            </a:r>
          </a:p>
          <a:p>
            <a:pPr eaLnBrk="1" hangingPunct="1">
              <a:lnSpc>
                <a:spcPct val="130000"/>
              </a:lnSpc>
              <a:buClrTx/>
              <a:buSzTx/>
            </a:pPr>
            <a:r>
              <a:rPr sz="2400" b="1" dirty="0">
                <a:latin typeface="宋体" panose="02010600030101010101" pitchFamily="2" charset="-122"/>
                <a:ea typeface="宋体" panose="02010600030101010101" pitchFamily="2" charset="-122"/>
                <a:cs typeface="宋体" panose="02010600030101010101" pitchFamily="2" charset="-122"/>
                <a:sym typeface="+mn-ea"/>
              </a:rPr>
              <a:t>制动回路</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80</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444500" y="1001395"/>
            <a:ext cx="7106285" cy="1715135"/>
          </a:xfrm>
          <a:prstGeom prst="rect">
            <a:avLst/>
          </a:prstGeom>
          <a:noFill/>
        </p:spPr>
        <p:txBody>
          <a:bodyPr wrap="square" rtlCol="0" anchor="t">
            <a:spAutoFit/>
          </a:bodyPr>
          <a:lstStyle/>
          <a:p>
            <a:pPr marL="365760" marR="0" lvl="0" indent="-255905" algn="just" defTabSz="914400" rtl="0" eaLnBrk="1" fontAlgn="auto" latinLnBrk="0" hangingPunct="1">
              <a:lnSpc>
                <a:spcPct val="140000"/>
              </a:lnSpc>
              <a:spcBef>
                <a:spcPct val="20000"/>
              </a:spcBef>
              <a:spcAft>
                <a:spcPts val="0"/>
              </a:spcAft>
              <a:buClrTx/>
              <a:buSzTx/>
              <a:buFont typeface="Wingdings" panose="05000000000000000000" pitchFamily="2" charset="2"/>
              <a:buNone/>
              <a:defRPr/>
            </a:pP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方向控制回路——</a:t>
            </a:r>
          </a:p>
          <a:p>
            <a:pPr marL="452755" marR="0" lvl="0" indent="-342900" algn="just" defTabSz="914400" rtl="0" eaLnBrk="1" fontAlgn="auto" latinLnBrk="0" hangingPunct="1">
              <a:lnSpc>
                <a:spcPct val="140000"/>
              </a:lnSpc>
              <a:spcBef>
                <a:spcPct val="20000"/>
              </a:spcBef>
              <a:spcAft>
                <a:spcPts val="0"/>
              </a:spcAft>
              <a:buClrTx/>
              <a:buSzTx/>
              <a:buFont typeface="Arial" panose="020B0604020202020204" pitchFamily="34" charset="0"/>
              <a:buChar char="•"/>
              <a:defRPr/>
            </a:pPr>
            <a:r>
              <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rPr>
              <a:t>用来控制进入执行元件液流的通、断或变向，以实现执行元件的启动、停止或改变运动方向。</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9" name="图片 18" descr="noaa-FRVKf7GTnkA-unsplash"/>
          <p:cNvPicPr>
            <a:picLocks noChangeAspect="1"/>
          </p:cNvPicPr>
          <p:nvPr/>
        </p:nvPicPr>
        <p:blipFill>
          <a:blip r:embed="rId5" cstate="print"/>
          <a:srcRect t="5766" b="18352"/>
          <a:stretch>
            <a:fillRect/>
          </a:stretch>
        </p:blipFill>
        <p:spPr>
          <a:xfrm>
            <a:off x="184785" y="3696335"/>
            <a:ext cx="4013200" cy="2515235"/>
          </a:xfrm>
          <a:prstGeom prst="rect">
            <a:avLst/>
          </a:prstGeom>
        </p:spPr>
      </p:pic>
      <p:sp>
        <p:nvSpPr>
          <p:cNvPr id="7" name="矩形 6"/>
          <p:cNvSpPr/>
          <p:nvPr/>
        </p:nvSpPr>
        <p:spPr>
          <a:xfrm>
            <a:off x="8077835" y="785495"/>
            <a:ext cx="575945" cy="24885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5013960" cy="47644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一、换向回路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332105" y="1490980"/>
            <a:ext cx="4735830" cy="49733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eaLnBrk="1" hangingPunct="1">
              <a:lnSpc>
                <a:spcPct val="130000"/>
              </a:lnSpc>
              <a:buClrTx/>
              <a:buSzTx/>
              <a:buChar char="•"/>
            </a:pPr>
            <a:r>
              <a:rPr lang="zh-CN" altLang="en-US" sz="2400" b="1" dirty="0">
                <a:solidFill>
                  <a:srgbClr val="C00000"/>
                </a:solidFill>
              </a:rPr>
              <a:t>采用换向阀的换向回路</a:t>
            </a:r>
          </a:p>
          <a:p>
            <a:pPr algn="l" eaLnBrk="1" hangingPunct="1">
              <a:lnSpc>
                <a:spcPct val="130000"/>
              </a:lnSpc>
              <a:buClrTx/>
              <a:buSzTx/>
              <a:buFont typeface="Arial" panose="020B0604020202020204" pitchFamily="34" charset="0"/>
            </a:pPr>
            <a:r>
              <a:rPr lang="zh-CN" altLang="en-US" sz="2400" b="1" dirty="0"/>
              <a:t> 对于双作用液压缸：</a:t>
            </a:r>
          </a:p>
          <a:p>
            <a:pPr algn="l" eaLnBrk="1" hangingPunct="1">
              <a:lnSpc>
                <a:spcPct val="130000"/>
              </a:lnSpc>
              <a:buClrTx/>
              <a:buSzTx/>
              <a:buFont typeface="Arial" panose="020B0604020202020204" pitchFamily="34" charset="0"/>
              <a:buChar char="•"/>
            </a:pPr>
            <a:r>
              <a:rPr lang="zh-CN" altLang="en-US" sz="2400" b="1" dirty="0"/>
              <a:t>采用二位四通换向阀、三位四通换向阀都可以实现换向。</a:t>
            </a:r>
          </a:p>
          <a:p>
            <a:pPr eaLnBrk="1" hangingPunct="1">
              <a:lnSpc>
                <a:spcPct val="130000"/>
              </a:lnSpc>
              <a:buClrTx/>
              <a:buSzTx/>
              <a:buFont typeface="Arial" panose="020B0604020202020204" pitchFamily="34" charset="0"/>
              <a:buChar char="•"/>
            </a:pPr>
            <a:r>
              <a:rPr lang="zh-CN" altLang="en-US" sz="2400" b="1" dirty="0"/>
              <a:t>二位阀只能使液压油缸正、反向运动。</a:t>
            </a:r>
          </a:p>
          <a:p>
            <a:pPr eaLnBrk="1" hangingPunct="1">
              <a:lnSpc>
                <a:spcPct val="130000"/>
              </a:lnSpc>
              <a:buClrTx/>
              <a:buSzTx/>
              <a:buFont typeface="Arial" panose="020B0604020202020204" pitchFamily="34" charset="0"/>
              <a:buChar char="•"/>
            </a:pPr>
            <a:r>
              <a:rPr lang="zh-CN" altLang="en-US" sz="2400" b="1" dirty="0"/>
              <a:t>三位阀有中位，不同中位机能可使系统获得不同性能。</a:t>
            </a:r>
          </a:p>
        </p:txBody>
      </p:sp>
      <p:grpSp>
        <p:nvGrpSpPr>
          <p:cNvPr id="3" name="组合 2"/>
          <p:cNvGrpSpPr/>
          <p:nvPr/>
        </p:nvGrpSpPr>
        <p:grpSpPr>
          <a:xfrm>
            <a:off x="5245735" y="1231900"/>
            <a:ext cx="3726180" cy="4679950"/>
            <a:chOff x="7880" y="2113"/>
            <a:chExt cx="5868" cy="7370"/>
          </a:xfrm>
        </p:grpSpPr>
        <p:pic>
          <p:nvPicPr>
            <p:cNvPr id="60421" name="Picture 15"/>
            <p:cNvPicPr>
              <a:picLocks noChangeAspect="1"/>
            </p:cNvPicPr>
            <p:nvPr/>
          </p:nvPicPr>
          <p:blipFill>
            <a:blip r:embed="rId5">
              <a:clrChange>
                <a:clrFrom>
                  <a:srgbClr val="FFFFFF">
                    <a:alpha val="100000"/>
                  </a:srgbClr>
                </a:clrFrom>
                <a:clrTo>
                  <a:srgbClr val="FFFFFF">
                    <a:alpha val="100000"/>
                    <a:alpha val="0"/>
                  </a:srgbClr>
                </a:clrTo>
              </a:clrChange>
            </a:blip>
            <a:srcRect r="71184" b="20888"/>
            <a:stretch>
              <a:fillRect/>
            </a:stretch>
          </p:blipFill>
          <p:spPr>
            <a:xfrm>
              <a:off x="7880" y="2113"/>
              <a:ext cx="5868" cy="7370"/>
            </a:xfrm>
            <a:prstGeom prst="rect">
              <a:avLst/>
            </a:prstGeom>
            <a:noFill/>
            <a:ln w="9525">
              <a:noFill/>
            </a:ln>
          </p:spPr>
        </p:pic>
        <p:sp>
          <p:nvSpPr>
            <p:cNvPr id="60422" name="矩形 5"/>
            <p:cNvSpPr/>
            <p:nvPr/>
          </p:nvSpPr>
          <p:spPr>
            <a:xfrm>
              <a:off x="8100" y="4163"/>
              <a:ext cx="1018" cy="435"/>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电液阀</a:t>
              </a:r>
            </a:p>
          </p:txBody>
        </p:sp>
        <p:sp>
          <p:nvSpPr>
            <p:cNvPr id="60423" name="矩形 6"/>
            <p:cNvSpPr/>
            <p:nvPr/>
          </p:nvSpPr>
          <p:spPr>
            <a:xfrm>
              <a:off x="12038" y="5288"/>
              <a:ext cx="1017" cy="435"/>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单向阀</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3655"/>
            <a:ext cx="5013960" cy="506349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一、换向回路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332105" y="1485265"/>
            <a:ext cx="4744720" cy="501967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eaLnBrk="1" hangingPunct="1">
              <a:lnSpc>
                <a:spcPct val="130000"/>
              </a:lnSpc>
              <a:buClrTx/>
              <a:buSzTx/>
            </a:pPr>
            <a:r>
              <a:rPr lang="zh-CN" altLang="en-US" sz="2400" b="1" dirty="0">
                <a:sym typeface="+mn-ea"/>
              </a:rPr>
              <a:t>对于</a:t>
            </a:r>
            <a:r>
              <a:rPr lang="zh-CN" altLang="en-US" sz="2400" b="1" dirty="0">
                <a:solidFill>
                  <a:srgbClr val="C00000"/>
                </a:solidFill>
                <a:sym typeface="+mn-ea"/>
              </a:rPr>
              <a:t>单作用液压缸</a:t>
            </a:r>
            <a:r>
              <a:rPr lang="zh-CN" altLang="en-US" sz="2400" b="1" dirty="0">
                <a:sym typeface="+mn-ea"/>
              </a:rPr>
              <a:t>用二位三通阀可使其换向。</a:t>
            </a:r>
          </a:p>
          <a:p>
            <a:pPr algn="l" eaLnBrk="1" hangingPunct="1">
              <a:lnSpc>
                <a:spcPct val="130000"/>
              </a:lnSpc>
              <a:buClrTx/>
              <a:buSzTx/>
            </a:pPr>
            <a:endParaRPr lang="zh-CN" altLang="en-US" sz="2400" b="1" dirty="0">
              <a:sym typeface="+mn-ea"/>
            </a:endParaRPr>
          </a:p>
          <a:p>
            <a:pPr algn="l" eaLnBrk="1" hangingPunct="1">
              <a:lnSpc>
                <a:spcPct val="130000"/>
              </a:lnSpc>
              <a:buClrTx/>
              <a:buSzTx/>
            </a:pPr>
            <a:r>
              <a:rPr lang="zh-CN" altLang="en-US" sz="2400" b="1" dirty="0">
                <a:sym typeface="+mn-ea"/>
              </a:rPr>
              <a:t>采用电磁换向阀和电液换向阀可以方便的实现自动往复运动。</a:t>
            </a:r>
          </a:p>
          <a:p>
            <a:pPr algn="l" eaLnBrk="1" hangingPunct="1">
              <a:lnSpc>
                <a:spcPct val="130000"/>
              </a:lnSpc>
              <a:buClrTx/>
              <a:buSzTx/>
            </a:pPr>
            <a:endParaRPr lang="zh-CN" altLang="en-US" sz="2400" b="1" dirty="0">
              <a:sym typeface="+mn-ea"/>
            </a:endParaRPr>
          </a:p>
          <a:p>
            <a:pPr algn="l" eaLnBrk="1" hangingPunct="1">
              <a:lnSpc>
                <a:spcPct val="130000"/>
              </a:lnSpc>
              <a:buClrTx/>
              <a:buSzTx/>
            </a:pPr>
            <a:r>
              <a:rPr lang="zh-CN" altLang="en-US" sz="2400" b="1" dirty="0">
                <a:sym typeface="+mn-ea"/>
              </a:rPr>
              <a:t> 但对换向平稳性和换向精度要求较高的场合，显然不能满足要求。</a:t>
            </a:r>
            <a:endParaRPr lang="zh-CN" altLang="en-US" sz="2400" b="1" dirty="0"/>
          </a:p>
        </p:txBody>
      </p:sp>
      <p:pic>
        <p:nvPicPr>
          <p:cNvPr id="61444" name="Picture 5" descr="6-2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358130" y="1148715"/>
            <a:ext cx="3620135" cy="52184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3655"/>
            <a:ext cx="8569960" cy="506349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二、锁紧回路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332105" y="1485265"/>
            <a:ext cx="8384540" cy="501967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30000"/>
              </a:lnSpc>
              <a:spcBef>
                <a:spcPct val="20000"/>
              </a:spcBef>
              <a:buClr>
                <a:srgbClr val="C00000"/>
              </a:buClr>
              <a:buSzPct val="70000"/>
              <a:buFont typeface="Arial" panose="020B0604020202020204" pitchFamily="34" charset="0"/>
              <a:buChar char="•"/>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通过切断执行元件进油、出油通道而使执行元件准确的停在确定的位置，并防止停止运动后因外界因素而发生窜动。</a:t>
            </a:r>
          </a:p>
          <a:p>
            <a:pPr marL="0" algn="just">
              <a:lnSpc>
                <a:spcPct val="130000"/>
              </a:lnSpc>
              <a:spcBef>
                <a:spcPct val="20000"/>
              </a:spcBef>
              <a:buClr>
                <a:schemeClr val="hlink"/>
              </a:buClr>
              <a:buSzPct val="70000"/>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algn="just">
              <a:lnSpc>
                <a:spcPct val="130000"/>
              </a:lnSpc>
              <a:spcBef>
                <a:spcPct val="20000"/>
              </a:spcBef>
              <a:buClr>
                <a:schemeClr val="hlink"/>
              </a:buClr>
              <a:buSzPct val="70000"/>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algn="just">
              <a:lnSpc>
                <a:spcPct val="130000"/>
              </a:lnSpc>
              <a:spcBef>
                <a:spcPct val="20000"/>
              </a:spcBef>
              <a:buClr>
                <a:schemeClr val="hlink"/>
              </a:buClr>
              <a:buSzPct val="70000"/>
              <a:buFont typeface="Wingdings" panose="05000000000000000000" pitchFamily="2" charset="2"/>
              <a:buNone/>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just">
              <a:lnSpc>
                <a:spcPct val="130000"/>
              </a:lnSpc>
              <a:spcBef>
                <a:spcPct val="20000"/>
              </a:spcBef>
              <a:buClr>
                <a:srgbClr val="C00000"/>
              </a:buClr>
              <a:buSzPct val="70000"/>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利用三位四通换向阀的M型、O型中位机能的锁紧回路 </a:t>
            </a:r>
          </a:p>
          <a:p>
            <a:pPr marL="0" algn="just">
              <a:lnSpc>
                <a:spcPct val="130000"/>
              </a:lnSpc>
              <a:spcBef>
                <a:spcPct val="20000"/>
              </a:spcBef>
              <a:buClr>
                <a:schemeClr val="hlink"/>
              </a:buClr>
              <a:buSzPct val="70000"/>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由于滑阀的泄漏，活塞不能长时间保持停止位置不动，锁紧精度不高。</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a:lnSpc>
                <a:spcPct val="130000"/>
              </a:lnSpc>
              <a:spcBef>
                <a:spcPct val="50000"/>
              </a:spcBef>
              <a:buClr>
                <a:schemeClr val="accent2"/>
              </a:buClr>
              <a:buFont typeface="Wingdings" panose="05000000000000000000" pitchFamily="2" charset="2"/>
              <a:buNone/>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62470" name="Picture 9" descr="P1010010"/>
          <p:cNvPicPr>
            <a:picLocks noChangeAspect="1"/>
          </p:cNvPicPr>
          <p:nvPr/>
        </p:nvPicPr>
        <p:blipFill>
          <a:blip r:embed="rId5">
            <a:lum bright="20001"/>
          </a:blip>
          <a:srcRect l="36531" t="81152" r="42972" b="9407"/>
          <a:stretch>
            <a:fillRect/>
          </a:stretch>
        </p:blipFill>
        <p:spPr>
          <a:xfrm>
            <a:off x="332105" y="3077845"/>
            <a:ext cx="4103688" cy="1417638"/>
          </a:xfrm>
          <a:prstGeom prst="rect">
            <a:avLst/>
          </a:prstGeom>
          <a:noFill/>
          <a:ln w="9525">
            <a:noFill/>
          </a:ln>
        </p:spPr>
      </p:pic>
      <p:pic>
        <p:nvPicPr>
          <p:cNvPr id="62469" name="Picture 7" descr="P1010009"/>
          <p:cNvPicPr>
            <a:picLocks noChangeAspect="1"/>
          </p:cNvPicPr>
          <p:nvPr/>
        </p:nvPicPr>
        <p:blipFill>
          <a:blip r:embed="rId6">
            <a:lum bright="20001"/>
          </a:blip>
          <a:srcRect l="54146" t="39423" r="19904" b="47916"/>
          <a:stretch>
            <a:fillRect/>
          </a:stretch>
        </p:blipFill>
        <p:spPr>
          <a:xfrm>
            <a:off x="4612958" y="3077845"/>
            <a:ext cx="4103687" cy="1501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42595" y="1484630"/>
            <a:ext cx="4803140" cy="488251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31266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（一）用液控单向阀的锁紧回路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624840" y="1704340"/>
            <a:ext cx="4269105" cy="47796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ClrTx/>
              <a:buSzTx/>
            </a:pPr>
            <a:r>
              <a:rPr lang="zh-CN" altLang="en-US" sz="2400" b="1" dirty="0">
                <a:sym typeface="+mn-ea"/>
              </a:rPr>
              <a:t>在油缸的两侧油路上各串接一液控单向阀（液压锁）。</a:t>
            </a:r>
          </a:p>
          <a:p>
            <a:pPr algn="just" eaLnBrk="1" hangingPunct="1">
              <a:lnSpc>
                <a:spcPct val="150000"/>
              </a:lnSpc>
              <a:spcBef>
                <a:spcPts val="0"/>
              </a:spcBef>
              <a:buClrTx/>
              <a:buSzTx/>
            </a:pPr>
            <a:r>
              <a:rPr lang="zh-CN" altLang="en-US" sz="2400" b="1" dirty="0">
                <a:sym typeface="+mn-ea"/>
              </a:rPr>
              <a:t>活塞可在行程的任何位置上长期锁紧，锁紧精度只受缸的泄漏和油液压缩性的影响。</a:t>
            </a:r>
          </a:p>
          <a:p>
            <a:pPr algn="just" eaLnBrk="1" hangingPunct="1">
              <a:lnSpc>
                <a:spcPct val="150000"/>
              </a:lnSpc>
              <a:spcBef>
                <a:spcPts val="0"/>
              </a:spcBef>
              <a:buClrTx/>
              <a:buSzTx/>
            </a:pPr>
            <a:r>
              <a:rPr lang="zh-CN" altLang="en-US" sz="2400" b="1" dirty="0">
                <a:sym typeface="+mn-ea"/>
              </a:rPr>
              <a:t>为了保证锁紧迅速、准确，换向阀应采用H型或Y型中位机能。     </a:t>
            </a:r>
          </a:p>
        </p:txBody>
      </p:sp>
      <p:pic>
        <p:nvPicPr>
          <p:cNvPr id="63492" name="Picture 5" descr="6-2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239385" y="1433830"/>
            <a:ext cx="3904615" cy="53206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304290"/>
            <a:ext cx="5111115" cy="51796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19710" y="695960"/>
            <a:ext cx="725487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（二）用制动器的马达锁紧回路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332105" y="1304290"/>
            <a:ext cx="4840605" cy="518033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ClrTx/>
              <a:buSzTx/>
            </a:pPr>
            <a:r>
              <a:rPr lang="zh-CN" altLang="en-US" sz="2400" b="1" dirty="0">
                <a:sym typeface="+mn-ea"/>
              </a:rPr>
              <a:t> 切断液压马达进出口后，马达理应停转，但因马达还有一泄油口直接通回油箱，马达在重力负载力矩的作用下变成泵工况，其出口油液将经泄油口流回油箱，马达出现滑转。</a:t>
            </a:r>
          </a:p>
          <a:p>
            <a:pPr algn="just" eaLnBrk="1" hangingPunct="1">
              <a:lnSpc>
                <a:spcPct val="150000"/>
              </a:lnSpc>
              <a:spcBef>
                <a:spcPts val="0"/>
              </a:spcBef>
              <a:buClrTx/>
              <a:buSzTx/>
            </a:pPr>
            <a:r>
              <a:rPr lang="zh-CN" altLang="en-US" sz="2400" b="1" dirty="0">
                <a:sym typeface="+mn-ea"/>
              </a:rPr>
              <a:t>因此，在切断马达进出口的同时，需通过液压制动器来保证马达可靠地停转。</a:t>
            </a:r>
          </a:p>
        </p:txBody>
      </p:sp>
      <p:grpSp>
        <p:nvGrpSpPr>
          <p:cNvPr id="5" name="组合 4"/>
          <p:cNvGrpSpPr/>
          <p:nvPr/>
        </p:nvGrpSpPr>
        <p:grpSpPr>
          <a:xfrm>
            <a:off x="5368925" y="1154430"/>
            <a:ext cx="3774440" cy="5328920"/>
            <a:chOff x="8455" y="1818"/>
            <a:chExt cx="5944" cy="8392"/>
          </a:xfrm>
        </p:grpSpPr>
        <p:grpSp>
          <p:nvGrpSpPr>
            <p:cNvPr id="3" name="组合 2"/>
            <p:cNvGrpSpPr/>
            <p:nvPr/>
          </p:nvGrpSpPr>
          <p:grpSpPr>
            <a:xfrm>
              <a:off x="8455" y="1818"/>
              <a:ext cx="5945" cy="8393"/>
              <a:chOff x="8455" y="1818"/>
              <a:chExt cx="5945" cy="8393"/>
            </a:xfrm>
          </p:grpSpPr>
          <p:pic>
            <p:nvPicPr>
              <p:cNvPr id="64517" name="Picture 9" descr="6-28"/>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455" y="1818"/>
                <a:ext cx="5945" cy="8393"/>
              </a:xfrm>
              <a:prstGeom prst="rect">
                <a:avLst/>
              </a:prstGeom>
              <a:noFill/>
              <a:ln w="9525">
                <a:noFill/>
              </a:ln>
            </p:spPr>
          </p:pic>
          <p:sp>
            <p:nvSpPr>
              <p:cNvPr id="64518" name="矩形 5"/>
              <p:cNvSpPr/>
              <p:nvPr/>
            </p:nvSpPr>
            <p:spPr>
              <a:xfrm>
                <a:off x="9870" y="2578"/>
                <a:ext cx="1260" cy="435"/>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液压马达</a:t>
                </a:r>
              </a:p>
            </p:txBody>
          </p:sp>
          <p:sp>
            <p:nvSpPr>
              <p:cNvPr id="64519" name="矩形 6"/>
              <p:cNvSpPr/>
              <p:nvPr/>
            </p:nvSpPr>
            <p:spPr>
              <a:xfrm>
                <a:off x="12655" y="2813"/>
                <a:ext cx="1745" cy="1018"/>
              </a:xfrm>
              <a:prstGeom prst="rect">
                <a:avLst/>
              </a:prstGeom>
              <a:noFill/>
              <a:ln w="9525">
                <a:noFill/>
              </a:ln>
            </p:spPr>
            <p:txBody>
              <a:bodyPr wrap="none">
                <a:spAutoFit/>
              </a:bodyPr>
              <a:lstStyle/>
              <a:p>
                <a:pPr algn="ctr"/>
                <a:r>
                  <a:rPr lang="zh-CN" altLang="en-US" sz="1200" b="1" dirty="0">
                    <a:solidFill>
                      <a:srgbClr val="FF0000"/>
                    </a:solidFill>
                    <a:latin typeface="宋体" panose="02010600030101010101" pitchFamily="2" charset="-122"/>
                  </a:rPr>
                  <a:t>辅助液压油缸</a:t>
                </a:r>
                <a:endParaRPr lang="en-US" altLang="zh-CN" sz="1200" b="1" dirty="0">
                  <a:solidFill>
                    <a:srgbClr val="FF0000"/>
                  </a:solidFill>
                  <a:latin typeface="宋体" panose="02010600030101010101" pitchFamily="2" charset="-122"/>
                </a:endParaRPr>
              </a:p>
              <a:p>
                <a:pPr algn="ctr"/>
                <a:r>
                  <a:rPr lang="zh-CN" altLang="en-US" sz="1200" b="1" dirty="0">
                    <a:solidFill>
                      <a:srgbClr val="FF0000"/>
                    </a:solidFill>
                    <a:latin typeface="宋体" panose="02010600030101010101" pitchFamily="2" charset="-122"/>
                  </a:rPr>
                  <a:t>抱死马达轴</a:t>
                </a:r>
                <a:endParaRPr lang="en-US" altLang="zh-CN" sz="1200" b="1" dirty="0">
                  <a:solidFill>
                    <a:srgbClr val="FF0000"/>
                  </a:solidFill>
                  <a:latin typeface="宋体" panose="02010600030101010101" pitchFamily="2" charset="-122"/>
                </a:endParaRPr>
              </a:p>
              <a:p>
                <a:pPr algn="ctr"/>
                <a:r>
                  <a:rPr lang="zh-CN" altLang="en-US" sz="1200" b="1" dirty="0">
                    <a:solidFill>
                      <a:srgbClr val="FF0000"/>
                    </a:solidFill>
                    <a:latin typeface="宋体" panose="02010600030101010101" pitchFamily="2" charset="-122"/>
                  </a:rPr>
                  <a:t>防止马达惯性</a:t>
                </a:r>
              </a:p>
            </p:txBody>
          </p:sp>
        </p:grpSp>
        <p:sp>
          <p:nvSpPr>
            <p:cNvPr id="64520" name="矩形 7"/>
            <p:cNvSpPr/>
            <p:nvPr/>
          </p:nvSpPr>
          <p:spPr>
            <a:xfrm>
              <a:off x="10173" y="6271"/>
              <a:ext cx="655" cy="435"/>
            </a:xfrm>
            <a:prstGeom prst="rect">
              <a:avLst/>
            </a:prstGeom>
            <a:noFill/>
            <a:ln w="9525">
              <a:noFill/>
            </a:ln>
          </p:spPr>
          <p:txBody>
            <a:bodyPr wrap="none">
              <a:spAutoFit/>
            </a:bodyPr>
            <a:lstStyle/>
            <a:p>
              <a:pPr algn="ctr"/>
              <a:r>
                <a:rPr lang="en-US" altLang="zh-CN" sz="1200" b="1" dirty="0">
                  <a:solidFill>
                    <a:srgbClr val="FF0000"/>
                  </a:solidFill>
                  <a:latin typeface="宋体" panose="02010600030101010101" pitchFamily="2" charset="-122"/>
                </a:rPr>
                <a:t>M</a:t>
              </a:r>
              <a:r>
                <a:rPr lang="zh-CN" altLang="en-US" sz="1200" b="1" dirty="0">
                  <a:solidFill>
                    <a:srgbClr val="FF0000"/>
                  </a:solidFill>
                  <a:latin typeface="宋体" panose="02010600030101010101" pitchFamily="2" charset="-122"/>
                </a:rPr>
                <a:t>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642745"/>
            <a:ext cx="8398510" cy="30632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893445"/>
            <a:ext cx="725487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三、制动回路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636270" y="1769745"/>
            <a:ext cx="7727950" cy="274002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ClrTx/>
              <a:buSzTx/>
              <a:buFont typeface="Wingdings" panose="05000000000000000000" charset="0"/>
              <a:buChar char="u"/>
            </a:pPr>
            <a:r>
              <a:rPr lang="zh-CN" altLang="en-US" sz="2400" b="1" dirty="0">
                <a:solidFill>
                  <a:srgbClr val="C00000"/>
                </a:solidFill>
                <a:sym typeface="+mn-ea"/>
              </a:rPr>
              <a:t>作用：</a:t>
            </a:r>
          </a:p>
          <a:p>
            <a:pPr algn="just" eaLnBrk="1" hangingPunct="1">
              <a:lnSpc>
                <a:spcPct val="150000"/>
              </a:lnSpc>
              <a:spcBef>
                <a:spcPts val="0"/>
              </a:spcBef>
              <a:buClrTx/>
              <a:buSzTx/>
            </a:pPr>
            <a:r>
              <a:rPr lang="zh-CN" altLang="en-US" sz="2400" b="1" dirty="0">
                <a:sym typeface="+mn-ea"/>
              </a:rPr>
              <a:t>使液压执行元件平稳地由运动状态转换为静止状态，制动快，冲击小，制动过程中油路出现的异常高压和负压能自动有效地被控制。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42595" y="1304290"/>
            <a:ext cx="4549775" cy="53003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86320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（一）采用溢流阀的液压缸制动回路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5"/>
          <a:srcRect l="7567" r="2701"/>
          <a:stretch>
            <a:fillRect/>
          </a:stretch>
        </p:blipFill>
        <p:spPr>
          <a:xfrm>
            <a:off x="-13335" y="6102985"/>
            <a:ext cx="9171940" cy="976630"/>
          </a:xfrm>
          <a:prstGeom prst="rect">
            <a:avLst/>
          </a:prstGeom>
        </p:spPr>
      </p:pic>
      <p:sp>
        <p:nvSpPr>
          <p:cNvPr id="61443" name="Rectangle 3"/>
          <p:cNvSpPr>
            <a:spLocks noGrp="1"/>
          </p:cNvSpPr>
          <p:nvPr/>
        </p:nvSpPr>
        <p:spPr>
          <a:xfrm>
            <a:off x="457835" y="1327150"/>
            <a:ext cx="4380230" cy="343598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在缸两侧油路上设置有内控内泄顺序阀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，换向阀切换时，活塞在顺序阀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调定压力之下实现制动。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如活塞向右运动，换向阀突然切换，缸右腔油液由于运动部件的惯性而突然升高，当压力超过阀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的调定压力，阀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打开溢流，缓和管路中的液压冲击，同时缸的左腔通过单向阀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补油。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如活塞向左运动，由顺序阀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和单向阀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起缓冲和补油作用。</a:t>
            </a:r>
          </a:p>
        </p:txBody>
      </p:sp>
      <p:grpSp>
        <p:nvGrpSpPr>
          <p:cNvPr id="3" name="组合 2"/>
          <p:cNvGrpSpPr/>
          <p:nvPr/>
        </p:nvGrpSpPr>
        <p:grpSpPr>
          <a:xfrm>
            <a:off x="4837430" y="1536065"/>
            <a:ext cx="4321175" cy="4431665"/>
            <a:chOff x="7595" y="1430"/>
            <a:chExt cx="6805" cy="6530"/>
          </a:xfrm>
        </p:grpSpPr>
        <p:pic>
          <p:nvPicPr>
            <p:cNvPr id="66564" name="Picture 5" descr="6-29"/>
            <p:cNvPicPr>
              <a:picLocks noChangeAspect="1"/>
            </p:cNvPicPr>
            <p:nvPr/>
          </p:nvPicPr>
          <p:blipFill>
            <a:blip r:embed="rId6">
              <a:clrChange>
                <a:clrFrom>
                  <a:srgbClr val="FFFFFF">
                    <a:alpha val="100000"/>
                  </a:srgbClr>
                </a:clrFrom>
                <a:clrTo>
                  <a:srgbClr val="FFFFFF">
                    <a:alpha val="100000"/>
                    <a:alpha val="0"/>
                  </a:srgbClr>
                </a:clrTo>
              </a:clrChange>
            </a:blip>
            <a:srcRect l="748" r="53122" b="26212"/>
            <a:stretch>
              <a:fillRect/>
            </a:stretch>
          </p:blipFill>
          <p:spPr>
            <a:xfrm>
              <a:off x="7595" y="1430"/>
              <a:ext cx="6805" cy="6530"/>
            </a:xfrm>
            <a:prstGeom prst="rect">
              <a:avLst/>
            </a:prstGeom>
            <a:noFill/>
            <a:ln w="9525">
              <a:noFill/>
            </a:ln>
          </p:spPr>
        </p:pic>
        <p:sp>
          <p:nvSpPr>
            <p:cNvPr id="66565" name="矩形 4"/>
            <p:cNvSpPr/>
            <p:nvPr/>
          </p:nvSpPr>
          <p:spPr>
            <a:xfrm>
              <a:off x="8325" y="7088"/>
              <a:ext cx="1018" cy="406"/>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溢流阀</a:t>
              </a:r>
            </a:p>
          </p:txBody>
        </p:sp>
        <p:sp>
          <p:nvSpPr>
            <p:cNvPr id="66566" name="矩形 5"/>
            <p:cNvSpPr/>
            <p:nvPr/>
          </p:nvSpPr>
          <p:spPr>
            <a:xfrm>
              <a:off x="8550" y="4500"/>
              <a:ext cx="1260" cy="678"/>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内控内泄</a:t>
              </a:r>
              <a:endParaRPr lang="en-US" altLang="zh-CN" sz="1200" b="1" dirty="0">
                <a:solidFill>
                  <a:srgbClr val="FF0000"/>
                </a:solidFill>
                <a:latin typeface="宋体" panose="02010600030101010101" pitchFamily="2" charset="-122"/>
              </a:endParaRPr>
            </a:p>
            <a:p>
              <a:pPr algn="ctr"/>
              <a:r>
                <a:rPr lang="zh-CN" altLang="en-US" sz="1200" b="1" dirty="0">
                  <a:solidFill>
                    <a:srgbClr val="FF0000"/>
                  </a:solidFill>
                  <a:latin typeface="宋体" panose="02010600030101010101" pitchFamily="2" charset="-122"/>
                </a:rPr>
                <a:t>顺序阀</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42595" y="1304290"/>
            <a:ext cx="3791585" cy="25628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835660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（二）采用溢流阀的液压马达制动回路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5"/>
          <a:srcRect l="7567" r="2701"/>
          <a:stretch>
            <a:fillRect/>
          </a:stretch>
        </p:blipFill>
        <p:spPr>
          <a:xfrm>
            <a:off x="-13335" y="6102985"/>
            <a:ext cx="9171940" cy="976630"/>
          </a:xfrm>
          <a:prstGeom prst="rect">
            <a:avLst/>
          </a:prstGeom>
        </p:spPr>
      </p:pic>
      <p:sp>
        <p:nvSpPr>
          <p:cNvPr id="67590" name="Rectangle 6"/>
          <p:cNvSpPr/>
          <p:nvPr/>
        </p:nvSpPr>
        <p:spPr>
          <a:xfrm>
            <a:off x="539750" y="1499870"/>
            <a:ext cx="3458210" cy="1938020"/>
          </a:xfrm>
          <a:prstGeom prst="rect">
            <a:avLst/>
          </a:prstGeom>
          <a:noFill/>
          <a:ln w="9525">
            <a:noFill/>
          </a:ln>
        </p:spPr>
        <p:txBody>
          <a:bodyPr wrap="square">
            <a:spAutoFit/>
          </a:bodyPr>
          <a:lstStyle/>
          <a:p>
            <a:pPr marL="342900" indent="-342900" algn="just">
              <a:lnSpc>
                <a:spcPct val="150000"/>
              </a:lnSpc>
              <a:buClr>
                <a:schemeClr val="tx1"/>
              </a:buClr>
              <a:buSzPct val="120000"/>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rPr>
              <a:t>在马达的回油路上串联一</a:t>
            </a:r>
            <a:r>
              <a:rPr lang="zh-CN" altLang="en-US" sz="2000" b="1" dirty="0">
                <a:latin typeface="宋体" panose="02010600030101010101" pitchFamily="2" charset="-122"/>
                <a:cs typeface="宋体" panose="02010600030101010101" pitchFamily="2" charset="-122"/>
                <a:sym typeface="+mn-ea"/>
              </a:rPr>
              <a:t>顺序阀</a:t>
            </a:r>
            <a:r>
              <a:rPr lang="en-US" altLang="zh-CN" sz="2000" b="1" dirty="0">
                <a:latin typeface="宋体" panose="02010600030101010101" pitchFamily="2" charset="-122"/>
                <a:cs typeface="宋体" panose="02010600030101010101" pitchFamily="2" charset="-122"/>
              </a:rPr>
              <a:t>2</a:t>
            </a:r>
            <a:r>
              <a:rPr lang="zh-CN" altLang="en-US" sz="2000" b="1" dirty="0">
                <a:latin typeface="宋体" panose="02010600030101010101" pitchFamily="2" charset="-122"/>
                <a:cs typeface="宋体" panose="02010600030101010101" pitchFamily="2" charset="-122"/>
              </a:rPr>
              <a:t>。换向阀</a:t>
            </a:r>
            <a:r>
              <a:rPr lang="en-US" altLang="zh-CN" sz="2000" b="1" dirty="0">
                <a:latin typeface="宋体" panose="02010600030101010101" pitchFamily="2" charset="-122"/>
                <a:cs typeface="宋体" panose="02010600030101010101" pitchFamily="2" charset="-122"/>
              </a:rPr>
              <a:t>4</a:t>
            </a:r>
            <a:r>
              <a:rPr lang="zh-CN" altLang="en-US" sz="2000" b="1" dirty="0">
                <a:latin typeface="宋体" panose="02010600030101010101" pitchFamily="2" charset="-122"/>
                <a:cs typeface="宋体" panose="02010600030101010101" pitchFamily="2" charset="-122"/>
              </a:rPr>
              <a:t>得电时，马达由泵供油旋转，马达排油通过背压阀</a:t>
            </a:r>
            <a:r>
              <a:rPr lang="en-US" altLang="zh-CN" sz="2000" b="1" dirty="0">
                <a:latin typeface="宋体" panose="02010600030101010101" pitchFamily="2" charset="-122"/>
                <a:cs typeface="宋体" panose="02010600030101010101" pitchFamily="2" charset="-122"/>
              </a:rPr>
              <a:t>3</a:t>
            </a:r>
            <a:r>
              <a:rPr lang="zh-CN" altLang="en-US" sz="2000" b="1" dirty="0">
                <a:latin typeface="宋体" panose="02010600030101010101" pitchFamily="2" charset="-122"/>
                <a:cs typeface="宋体" panose="02010600030101010101" pitchFamily="2" charset="-122"/>
              </a:rPr>
              <a:t>回油箱。</a:t>
            </a:r>
            <a:endParaRPr lang="zh-CN" altLang="en-US" sz="2000" b="1" i="1" dirty="0">
              <a:latin typeface="宋体" panose="02010600030101010101" pitchFamily="2" charset="-122"/>
              <a:cs typeface="宋体" panose="02010600030101010101" pitchFamily="2" charset="-122"/>
            </a:endParaRPr>
          </a:p>
        </p:txBody>
      </p:sp>
      <p:sp>
        <p:nvSpPr>
          <p:cNvPr id="6" name="圆角矩形 3"/>
          <p:cNvSpPr/>
          <p:nvPr/>
        </p:nvSpPr>
        <p:spPr>
          <a:xfrm>
            <a:off x="442595" y="3982720"/>
            <a:ext cx="8487410" cy="25063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67587" name="Rectangle 3"/>
          <p:cNvSpPr>
            <a:spLocks noGrp="1"/>
          </p:cNvSpPr>
          <p:nvPr/>
        </p:nvSpPr>
        <p:spPr>
          <a:xfrm>
            <a:off x="539750" y="4076700"/>
            <a:ext cx="8137525" cy="2160588"/>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30000"/>
              </a:lnSpc>
              <a:buClr>
                <a:schemeClr val="tx1"/>
              </a:buClr>
              <a:buSzPct val="120000"/>
            </a:pPr>
            <a:r>
              <a:rPr lang="zh-CN" altLang="en-US" sz="2000" b="1" dirty="0">
                <a:latin typeface="宋体" panose="02010600030101010101" pitchFamily="2" charset="-122"/>
                <a:ea typeface="宋体" panose="02010600030101010101" pitchFamily="2" charset="-122"/>
                <a:cs typeface="宋体" panose="02010600030101010101" pitchFamily="2" charset="-122"/>
              </a:rPr>
              <a:t>当电磁铁</a:t>
            </a:r>
            <a:r>
              <a:rPr lang="en-US" altLang="zh-CN" sz="2000" b="1" dirty="0">
                <a:latin typeface="宋体" panose="02010600030101010101" pitchFamily="2" charset="-122"/>
                <a:ea typeface="宋体" panose="02010600030101010101" pitchFamily="2" charset="-122"/>
                <a:cs typeface="宋体" panose="02010600030101010101" pitchFamily="2" charset="-122"/>
              </a:rPr>
              <a:t>4</a:t>
            </a:r>
            <a:r>
              <a:rPr lang="zh-CN" altLang="en-US" sz="2000" b="1" dirty="0">
                <a:latin typeface="宋体" panose="02010600030101010101" pitchFamily="2" charset="-122"/>
                <a:ea typeface="宋体" panose="02010600030101010101" pitchFamily="2" charset="-122"/>
                <a:cs typeface="宋体" panose="02010600030101010101" pitchFamily="2" charset="-122"/>
              </a:rPr>
              <a:t>失电，切断马达回油，马达制动。由于惯性负载作用，马达将继续旋转为泵工况，马达的最大出口压力由</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顺序阀</a:t>
            </a:r>
            <a:r>
              <a:rPr lang="en-US" altLang="zh-CN" sz="2000" b="1"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限定，缓和管路中的液压冲击。</a:t>
            </a:r>
          </a:p>
          <a:p>
            <a:pPr eaLnBrk="1" hangingPunct="1">
              <a:lnSpc>
                <a:spcPct val="130000"/>
              </a:lnSpc>
              <a:buClr>
                <a:schemeClr val="tx1"/>
              </a:buClr>
              <a:buSzPct val="120000"/>
            </a:pPr>
            <a:r>
              <a:rPr lang="zh-CN" altLang="en-US" sz="2000" b="1" dirty="0">
                <a:latin typeface="宋体" panose="02010600030101010101" pitchFamily="2" charset="-122"/>
                <a:ea typeface="宋体" panose="02010600030101010101" pitchFamily="2" charset="-122"/>
                <a:cs typeface="宋体" panose="02010600030101010101" pitchFamily="2" charset="-122"/>
              </a:rPr>
              <a:t>泵在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顺序阀</a:t>
            </a:r>
            <a:r>
              <a:rPr lang="en-US" altLang="zh-CN" sz="2000" b="1" dirty="0">
                <a:latin typeface="宋体" panose="02010600030101010101" pitchFamily="2" charset="-122"/>
                <a:ea typeface="宋体" panose="02010600030101010101" pitchFamily="2" charset="-122"/>
                <a:cs typeface="宋体" panose="02010600030101010101" pitchFamily="2" charset="-122"/>
              </a:rPr>
              <a:t>3</a:t>
            </a:r>
            <a:r>
              <a:rPr lang="zh-CN" altLang="en-US" sz="2000" b="1" dirty="0">
                <a:latin typeface="宋体" panose="02010600030101010101" pitchFamily="2" charset="-122"/>
                <a:ea typeface="宋体" panose="02010600030101010101" pitchFamily="2" charset="-122"/>
                <a:cs typeface="宋体" panose="02010600030101010101" pitchFamily="2" charset="-122"/>
              </a:rPr>
              <a:t>调定压力下低压卸载，并在马达制动时实现有压补油，不致吸空。</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顺序阀</a:t>
            </a:r>
            <a:r>
              <a:rPr lang="en-US" altLang="zh-CN" sz="2000" b="1" dirty="0">
                <a:latin typeface="宋体" panose="02010600030101010101" pitchFamily="2" charset="-122"/>
                <a:ea typeface="宋体" panose="02010600030101010101" pitchFamily="2" charset="-122"/>
                <a:cs typeface="宋体" panose="02010600030101010101" pitchFamily="2" charset="-122"/>
              </a:rPr>
              <a:t>2 </a:t>
            </a:r>
            <a:r>
              <a:rPr lang="zh-CN" altLang="en-US" sz="2000" b="1" dirty="0">
                <a:latin typeface="宋体" panose="02010600030101010101" pitchFamily="2" charset="-122"/>
                <a:ea typeface="宋体" panose="02010600030101010101" pitchFamily="2" charset="-122"/>
                <a:cs typeface="宋体" panose="02010600030101010101" pitchFamily="2" charset="-122"/>
              </a:rPr>
              <a:t>的调定压力一般等于系统额定工作压力。</a:t>
            </a:r>
          </a:p>
        </p:txBody>
      </p:sp>
      <p:grpSp>
        <p:nvGrpSpPr>
          <p:cNvPr id="7" name="组合 6"/>
          <p:cNvGrpSpPr/>
          <p:nvPr/>
        </p:nvGrpSpPr>
        <p:grpSpPr>
          <a:xfrm>
            <a:off x="4233545" y="1101090"/>
            <a:ext cx="4697095" cy="2865755"/>
            <a:chOff x="6135" y="1297"/>
            <a:chExt cx="8271" cy="5108"/>
          </a:xfrm>
        </p:grpSpPr>
        <p:pic>
          <p:nvPicPr>
            <p:cNvPr id="10" name="Picture 9" descr="6-29"/>
            <p:cNvPicPr>
              <a:picLocks noChangeAspect="1"/>
            </p:cNvPicPr>
            <p:nvPr/>
          </p:nvPicPr>
          <p:blipFill>
            <a:blip r:embed="rId6">
              <a:clrChange>
                <a:clrFrom>
                  <a:srgbClr val="FFFFFF">
                    <a:alpha val="100000"/>
                  </a:srgbClr>
                </a:clrFrom>
                <a:clrTo>
                  <a:srgbClr val="FFFFFF">
                    <a:alpha val="100000"/>
                    <a:alpha val="0"/>
                  </a:srgbClr>
                </a:clrTo>
              </a:clrChange>
            </a:blip>
            <a:srcRect l="46861" t="10254" r="111" b="34659"/>
            <a:stretch>
              <a:fillRect/>
            </a:stretch>
          </p:blipFill>
          <p:spPr>
            <a:xfrm>
              <a:off x="6135" y="1297"/>
              <a:ext cx="7823" cy="4875"/>
            </a:xfrm>
            <a:prstGeom prst="rect">
              <a:avLst/>
            </a:prstGeom>
            <a:noFill/>
            <a:ln w="9525">
              <a:noFill/>
            </a:ln>
          </p:spPr>
        </p:pic>
        <p:sp>
          <p:nvSpPr>
            <p:cNvPr id="67591" name="矩形 5"/>
            <p:cNvSpPr/>
            <p:nvPr/>
          </p:nvSpPr>
          <p:spPr>
            <a:xfrm>
              <a:off x="13350" y="2505"/>
              <a:ext cx="1056" cy="49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马达</a:t>
              </a:r>
            </a:p>
          </p:txBody>
        </p:sp>
        <p:sp>
          <p:nvSpPr>
            <p:cNvPr id="67592" name="矩形 5"/>
            <p:cNvSpPr/>
            <p:nvPr/>
          </p:nvSpPr>
          <p:spPr>
            <a:xfrm>
              <a:off x="10901" y="5914"/>
              <a:ext cx="2437" cy="49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内控内泄顺序阀</a:t>
              </a:r>
            </a:p>
          </p:txBody>
        </p:sp>
        <p:sp>
          <p:nvSpPr>
            <p:cNvPr id="67593" name="矩形 5"/>
            <p:cNvSpPr/>
            <p:nvPr/>
          </p:nvSpPr>
          <p:spPr>
            <a:xfrm>
              <a:off x="8000" y="4610"/>
              <a:ext cx="2020" cy="49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先导型溢流阀</a:t>
              </a:r>
            </a:p>
          </p:txBody>
        </p:sp>
        <p:sp>
          <p:nvSpPr>
            <p:cNvPr id="67594" name="矩形 5"/>
            <p:cNvSpPr/>
            <p:nvPr/>
          </p:nvSpPr>
          <p:spPr>
            <a:xfrm>
              <a:off x="6349" y="4609"/>
              <a:ext cx="1340" cy="491"/>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变量泵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box(in)">
                                      <p:cBhvr>
                                        <p:cTn id="7" dur="500"/>
                                        <p:tgtEl>
                                          <p:spTgt spid="675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7587"/>
                                        </p:tgtEl>
                                        <p:attrNameLst>
                                          <p:attrName>style.visibility</p:attrName>
                                        </p:attrNameLst>
                                      </p:cBhvr>
                                      <p:to>
                                        <p:strVal val="visible"/>
                                      </p:to>
                                    </p:set>
                                    <p:animEffect transition="in" filter="box(in)">
                                      <p:cBhvr>
                                        <p:cTn id="12" dur="500"/>
                                        <p:tgtEl>
                                          <p:spTgt spid="6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p:bldP spid="6758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4498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89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441947"/>
            <a:ext cx="6888315" cy="310769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ea typeface="+mn-ea"/>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ea typeface="+mn-ea"/>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方向控制回路的作用是什么？它包括哪些回路？</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78585"/>
            <a:ext cx="4812665" cy="50673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700405"/>
            <a:ext cx="5519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二、卸荷回路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537335"/>
            <a:ext cx="4712335" cy="50673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20000"/>
              </a:lnSpc>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000" b="1" dirty="0">
                <a:solidFill>
                  <a:schemeClr val="hlink"/>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在液压系统的执行元件短时间不工作时，为了不频繁启动原动机而</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使泵在很小的输出功率下运转。</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20000"/>
              </a:lnSpc>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卸荷方式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有两种：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20000"/>
              </a:lnSpc>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压力卸载   </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20000"/>
              </a:lnSpc>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流量卸载（仅适用于变量泵）</a:t>
            </a:r>
          </a:p>
          <a:p>
            <a:pPr algn="just" eaLnBrk="1" hangingPunct="1">
              <a:lnSpc>
                <a:spcPct val="120000"/>
              </a:lnSpc>
              <a:buClrTx/>
              <a:buSzTx/>
              <a:buFont typeface="Wingdings" panose="05000000000000000000" pitchFamily="2" charset="2"/>
              <a:buNone/>
            </a:pPr>
            <a:endParaRPr lang="zh-CN" altLang="en-US" sz="2000" b="1" dirty="0">
              <a:effectLst/>
              <a:latin typeface="宋体" panose="02010600030101010101" pitchFamily="2" charset="-122"/>
              <a:ea typeface="宋体" panose="02010600030101010101" pitchFamily="2" charset="-122"/>
              <a:cs typeface="宋体" panose="02010600030101010101" pitchFamily="2" charset="-122"/>
            </a:endParaRPr>
          </a:p>
          <a:p>
            <a:pPr marR="0" lvl="0" algn="just" defTabSz="914400" rtl="0" eaLnBrk="1" fontAlgn="base" latinLnBrk="0" hangingPunct="1">
              <a:lnSpc>
                <a:spcPct val="120000"/>
              </a:lnSpc>
              <a:spcBef>
                <a:spcPct val="20000"/>
              </a:spcBef>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压力卸荷的几种方法：</a:t>
            </a:r>
            <a:endParaRPr kumimoji="0" lang="zh-CN" altLang="en-US" sz="2000" b="1" i="0" u="none" strike="noStrike" kern="1200" cap="none" spc="0" normalizeH="0" baseline="0"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marL="342900" marR="0" lvl="0" indent="-342900" algn="just" defTabSz="914400" rtl="0" eaLnBrk="1" fontAlgn="base" latinLnBrk="0" hangingPunct="1">
              <a:lnSpc>
                <a:spcPct val="150000"/>
              </a:lnSpc>
              <a:spcBef>
                <a:spcPct val="0"/>
              </a:spcBef>
              <a:spcAft>
                <a:spcPct val="0"/>
              </a:spcAft>
              <a:buClr>
                <a:schemeClr val="accent2"/>
              </a:buClr>
              <a:buSzPct val="150000"/>
              <a:buFont typeface="Wingdings" panose="05000000000000000000" pitchFamily="2" charset="2"/>
              <a:buNone/>
              <a:defRPr/>
            </a:pPr>
            <a:r>
              <a:rPr kumimoji="1" lang="en-US" altLang="zh-CN"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1.</a:t>
            </a:r>
            <a:r>
              <a:rPr kumimoji="1"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用换向阀中位机能实现卸载</a:t>
            </a:r>
            <a:endParaRPr kumimoji="1"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342900" marR="0" lvl="0" indent="-342900" algn="just" defTabSz="914400" rtl="0" eaLnBrk="1" fontAlgn="base" latinLnBrk="0" hangingPunct="1">
              <a:lnSpc>
                <a:spcPct val="150000"/>
              </a:lnSpc>
              <a:spcBef>
                <a:spcPct val="0"/>
              </a:spcBef>
              <a:spcAft>
                <a:spcPct val="0"/>
              </a:spcAft>
              <a:buClr>
                <a:schemeClr val="accent2"/>
              </a:buClr>
              <a:buSzPct val="150000"/>
              <a:buFont typeface="Wingdings" panose="05000000000000000000" pitchFamily="2" charset="2"/>
              <a:buNone/>
              <a:defRPr/>
            </a:pP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如：泵可借助</a:t>
            </a:r>
            <a:r>
              <a:rPr kumimoji="1"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M</a:t>
            </a: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型、</a:t>
            </a:r>
            <a:r>
              <a:rPr kumimoji="1"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H</a:t>
            </a: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型或</a:t>
            </a:r>
            <a:r>
              <a:rPr kumimoji="1" lang="en-US" altLang="zh-CN"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K</a:t>
            </a:r>
            <a:r>
              <a:rPr kumimoji="1"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型换向阀的中位机能实现降压卸载。</a:t>
            </a:r>
            <a:endParaRPr kumimoji="1"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a:p>
            <a:pPr marL="0" marR="0" lvl="0" indent="0" algn="just" defTabSz="914400" rtl="0" eaLnBrk="1" fontAlgn="base" latinLnBrk="0" hangingPunct="1">
              <a:lnSpc>
                <a:spcPct val="140000"/>
              </a:lnSpc>
              <a:spcBef>
                <a:spcPct val="0"/>
              </a:spcBef>
              <a:spcAft>
                <a:spcPct val="0"/>
              </a:spcAft>
              <a:buClrTx/>
              <a:buSzTx/>
              <a:buFontTx/>
              <a:buNone/>
              <a:defRPr/>
            </a:pPr>
            <a:endParaRPr lang="zh-CN" altLang="en-US" sz="2000" b="1" i="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306570" y="6604635"/>
            <a:ext cx="40386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4342" name="Picture 9"/>
          <p:cNvPicPr>
            <a:picLocks noChangeAspect="1"/>
          </p:cNvPicPr>
          <p:nvPr/>
        </p:nvPicPr>
        <p:blipFill>
          <a:blip r:embed="rId4">
            <a:clrChange>
              <a:clrFrom>
                <a:srgbClr val="FFFFFF">
                  <a:alpha val="100000"/>
                </a:srgbClr>
              </a:clrFrom>
              <a:clrTo>
                <a:srgbClr val="FFFFFF">
                  <a:alpha val="100000"/>
                  <a:alpha val="0"/>
                </a:srgbClr>
              </a:clrTo>
            </a:clrChange>
          </a:blip>
          <a:srcRect r="71184" b="20888"/>
          <a:stretch>
            <a:fillRect/>
          </a:stretch>
        </p:blipFill>
        <p:spPr>
          <a:xfrm>
            <a:off x="5044440" y="1378585"/>
            <a:ext cx="3907790" cy="4909185"/>
          </a:xfrm>
          <a:prstGeom prst="rect">
            <a:avLst/>
          </a:prstGeom>
          <a:noFill/>
          <a:ln w="9525">
            <a:noFill/>
          </a:ln>
        </p:spPr>
      </p:pic>
      <p:pic>
        <p:nvPicPr>
          <p:cNvPr id="2" name="图片 1" descr="页脚"/>
          <p:cNvPicPr>
            <a:picLocks noChangeAspect="1"/>
          </p:cNvPicPr>
          <p:nvPr/>
        </p:nvPicPr>
        <p:blipFill>
          <a:blip r:embed="rId5"/>
          <a:srcRect l="7567" r="2701"/>
          <a:stretch>
            <a:fillRect/>
          </a:stretch>
        </p:blipFill>
        <p:spPr>
          <a:xfrm>
            <a:off x="-13335" y="6089015"/>
            <a:ext cx="9171940" cy="97663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42595" y="919480"/>
            <a:ext cx="8105775" cy="492252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90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888788" y="1051467"/>
            <a:ext cx="723749" cy="1071022"/>
          </a:xfrm>
          <a:prstGeom prst="rect">
            <a:avLst/>
          </a:prstGeom>
        </p:spPr>
      </p:pic>
      <p:sp>
        <p:nvSpPr>
          <p:cNvPr id="4" name="文本框 3"/>
          <p:cNvSpPr txBox="1"/>
          <p:nvPr/>
        </p:nvSpPr>
        <p:spPr>
          <a:xfrm>
            <a:off x="636905" y="1232535"/>
            <a:ext cx="7790180" cy="436943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p>
          <a:p>
            <a:pPr algn="ct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gn="just">
              <a:lnSpc>
                <a:spcPct val="150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latin typeface="宋体" panose="02010600030101010101" pitchFamily="2" charset="-122"/>
                <a:cs typeface="宋体" panose="02010600030101010101" pitchFamily="2" charset="-122"/>
                <a:sym typeface="+mn-ea"/>
              </a:rPr>
              <a:t>方向控制回路的作用是什么？它包括哪些回路？</a:t>
            </a:r>
            <a:endParaRPr lang="en-US" altLang="zh-CN" sz="2400" b="1" dirty="0">
              <a:solidFill>
                <a:schemeClr val="accent2"/>
              </a:solidFill>
              <a:latin typeface="宋体" panose="02010600030101010101" pitchFamily="2" charset="-122"/>
              <a:cs typeface="宋体" panose="02010600030101010101" pitchFamily="2" charset="-122"/>
              <a:sym typeface="+mn-ea"/>
            </a:endParaRPr>
          </a:p>
          <a:p>
            <a:pPr lvl="0" algn="just">
              <a:lnSpc>
                <a:spcPct val="150000"/>
              </a:lnSpc>
            </a:pPr>
            <a:r>
              <a:rPr lang="zh-CN" altLang="en-US" sz="2400" b="1" dirty="0">
                <a:latin typeface="宋体" panose="02010600030101010101" pitchFamily="2" charset="-122"/>
                <a:cs typeface="宋体" panose="02010600030101010101" pitchFamily="2" charset="-122"/>
                <a:sym typeface="+mn-ea"/>
              </a:rPr>
              <a:t>   答：用来控制进入执行元件液流的通、断或变向，以实现执行元件的启动、停止或改变运动方向。</a:t>
            </a:r>
            <a:endParaRPr lang="en-US" altLang="zh-CN" sz="2400" b="1" dirty="0">
              <a:latin typeface="宋体" panose="02010600030101010101" pitchFamily="2" charset="-122"/>
              <a:cs typeface="宋体" panose="02010600030101010101" pitchFamily="2" charset="-122"/>
              <a:sym typeface="+mn-ea"/>
            </a:endParaRPr>
          </a:p>
          <a:p>
            <a:pPr algn="just">
              <a:lnSpc>
                <a:spcPct val="150000"/>
              </a:lnSpc>
            </a:pPr>
            <a:r>
              <a:rPr lang="zh-CN" altLang="en-US" sz="2400" b="1" dirty="0">
                <a:latin typeface="宋体" panose="02010600030101010101" pitchFamily="2" charset="-122"/>
                <a:cs typeface="宋体" panose="02010600030101010101" pitchFamily="2" charset="-122"/>
                <a:sym typeface="+mn-ea"/>
              </a:rPr>
              <a:t>   换向回路、锁紧回路、制动回路</a:t>
            </a:r>
            <a:r>
              <a:rPr lang="zh-CN" altLang="en-US" sz="2400" b="1" dirty="0">
                <a:latin typeface="宋体" panose="02010600030101010101" pitchFamily="2" charset="-122"/>
                <a:cs typeface="宋体" panose="02010600030101010101" pitchFamily="2" charset="-122"/>
              </a:rPr>
              <a:t> </a:t>
            </a:r>
          </a:p>
          <a:p>
            <a:pPr>
              <a:lnSpc>
                <a:spcPct val="150000"/>
              </a:lnSpc>
            </a:pPr>
            <a:endParaRPr lang="zh-CN" altLang="en-US" sz="2800" b="1" dirty="0">
              <a:solidFill>
                <a:schemeClr val="accent2"/>
              </a:solidFill>
              <a:sym typeface="+mn-ea"/>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12065" y="1686560"/>
            <a:ext cx="9178290" cy="1800225"/>
          </a:xfrm>
          <a:prstGeom prst="rect">
            <a:avLst/>
          </a:prstGeom>
          <a:solidFill>
            <a:schemeClr val="tx2">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6" name="图片 35" descr="11"/>
          <p:cNvPicPr>
            <a:picLocks noChangeAspect="1"/>
          </p:cNvPicPr>
          <p:nvPr/>
        </p:nvPicPr>
        <p:blipFill rotWithShape="1">
          <a:blip r:embed="rId3"/>
          <a:srcRect l="-1" r="33914" b="28187"/>
          <a:stretch>
            <a:fillRect/>
          </a:stretch>
        </p:blipFill>
        <p:spPr>
          <a:xfrm>
            <a:off x="7140575" y="4734386"/>
            <a:ext cx="2003425" cy="2078990"/>
          </a:xfrm>
          <a:prstGeom prst="rect">
            <a:avLst/>
          </a:prstGeom>
        </p:spPr>
      </p:pic>
      <p:sp>
        <p:nvSpPr>
          <p:cNvPr id="38" name="矩形 37"/>
          <p:cNvSpPr/>
          <p:nvPr/>
        </p:nvSpPr>
        <p:spPr>
          <a:xfrm>
            <a:off x="-19685" y="1559560"/>
            <a:ext cx="9178290" cy="1800225"/>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1754505" y="2720975"/>
            <a:ext cx="4392930" cy="4248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流程图: 联系 6"/>
          <p:cNvSpPr/>
          <p:nvPr/>
        </p:nvSpPr>
        <p:spPr>
          <a:xfrm>
            <a:off x="-3081020" y="1470660"/>
            <a:ext cx="7131050" cy="6943725"/>
          </a:xfrm>
          <a:prstGeom prst="flowChartConnector">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531" name="矩形 4"/>
          <p:cNvSpPr/>
          <p:nvPr/>
        </p:nvSpPr>
        <p:spPr>
          <a:xfrm>
            <a:off x="1486535" y="1952625"/>
            <a:ext cx="7657465" cy="1014730"/>
          </a:xfrm>
          <a:prstGeom prst="rect">
            <a:avLst/>
          </a:prstGeom>
          <a:noFill/>
          <a:ln w="9525">
            <a:noFill/>
          </a:ln>
        </p:spPr>
        <p:txBody>
          <a:bodyPr wrap="square">
            <a:spAutoFit/>
          </a:bodyPr>
          <a:lstStyle/>
          <a:p>
            <a:pPr algn="ctr"/>
            <a:r>
              <a:rPr lang="zh-CN" altLang="en-US" sz="6000" b="1" dirty="0">
                <a:solidFill>
                  <a:schemeClr val="bg1">
                    <a:lumMod val="95000"/>
                  </a:schemeClr>
                </a:solidFill>
                <a:latin typeface="Garamond" panose="02020404030301010803" pitchFamily="18" charset="0"/>
                <a:ea typeface="隶书" panose="02010509060101010101" pitchFamily="49" charset="-122"/>
              </a:rPr>
              <a:t>多执行元件控制回路</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91</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5" name="椭圆 4"/>
          <p:cNvSpPr/>
          <p:nvPr/>
        </p:nvSpPr>
        <p:spPr>
          <a:xfrm>
            <a:off x="3035935" y="4829810"/>
            <a:ext cx="1779270" cy="17030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椭圆 8"/>
          <p:cNvSpPr/>
          <p:nvPr/>
        </p:nvSpPr>
        <p:spPr>
          <a:xfrm>
            <a:off x="455930" y="729615"/>
            <a:ext cx="1560830" cy="1465580"/>
          </a:xfrm>
          <a:prstGeom prst="ellipse">
            <a:avLst/>
          </a:prstGeom>
          <a:solidFill>
            <a:srgbClr val="00538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04"/>
          <p:cNvPicPr>
            <a:picLocks noChangeAspect="1"/>
          </p:cNvPicPr>
          <p:nvPr/>
        </p:nvPicPr>
        <p:blipFill>
          <a:blip r:embed="rId6" cstate="print"/>
          <a:srcRect l="23639" r="23770"/>
          <a:stretch>
            <a:fillRect/>
          </a:stretch>
        </p:blipFill>
        <p:spPr>
          <a:xfrm rot="1020000" flipH="1">
            <a:off x="-1254434" y="2715895"/>
            <a:ext cx="3586154" cy="4261485"/>
          </a:xfrm>
          <a:prstGeom prst="rect">
            <a:avLst/>
          </a:prstGeom>
        </p:spPr>
      </p:pic>
      <p:pic>
        <p:nvPicPr>
          <p:cNvPr id="13" name="图片 12" descr="002"/>
          <p:cNvPicPr>
            <a:picLocks noChangeAspect="1"/>
          </p:cNvPicPr>
          <p:nvPr/>
        </p:nvPicPr>
        <p:blipFill>
          <a:blip r:embed="rId7" cstate="print"/>
          <a:stretch>
            <a:fillRect/>
          </a:stretch>
        </p:blipFill>
        <p:spPr>
          <a:xfrm>
            <a:off x="278765" y="840105"/>
            <a:ext cx="1914525" cy="1244600"/>
          </a:xfrm>
          <a:prstGeom prst="rect">
            <a:avLst/>
          </a:prstGeom>
        </p:spPr>
      </p:pic>
      <p:pic>
        <p:nvPicPr>
          <p:cNvPr id="15" name="图片 14" descr="004"/>
          <p:cNvPicPr>
            <a:picLocks noChangeAspect="1"/>
          </p:cNvPicPr>
          <p:nvPr/>
        </p:nvPicPr>
        <p:blipFill>
          <a:blip r:embed="rId8" cstate="print"/>
          <a:srcRect t="13395"/>
          <a:stretch>
            <a:fillRect/>
          </a:stretch>
        </p:blipFill>
        <p:spPr>
          <a:xfrm rot="19500000">
            <a:off x="3038475" y="5133975"/>
            <a:ext cx="2022475" cy="1094740"/>
          </a:xfrm>
          <a:prstGeom prst="rect">
            <a:avLst/>
          </a:prstGeom>
        </p:spPr>
      </p:pic>
      <p:sp>
        <p:nvSpPr>
          <p:cNvPr id="16" name="椭圆 15"/>
          <p:cNvSpPr/>
          <p:nvPr/>
        </p:nvSpPr>
        <p:spPr>
          <a:xfrm>
            <a:off x="2046605" y="729615"/>
            <a:ext cx="591820" cy="6070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07665" y="6341110"/>
            <a:ext cx="376555" cy="368935"/>
          </a:xfrm>
          <a:prstGeom prst="ellipse">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9" name="椭圆 18"/>
          <p:cNvSpPr/>
          <p:nvPr/>
        </p:nvSpPr>
        <p:spPr>
          <a:xfrm>
            <a:off x="4050030" y="3596005"/>
            <a:ext cx="376555" cy="3689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椭圆 19"/>
          <p:cNvSpPr/>
          <p:nvPr/>
        </p:nvSpPr>
        <p:spPr>
          <a:xfrm>
            <a:off x="2800350" y="3702685"/>
            <a:ext cx="591820" cy="607060"/>
          </a:xfrm>
          <a:prstGeom prst="ellipse">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1" name="椭圆 20"/>
          <p:cNvSpPr/>
          <p:nvPr/>
        </p:nvSpPr>
        <p:spPr>
          <a:xfrm>
            <a:off x="7954010" y="3702685"/>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2" name="椭圆 21"/>
          <p:cNvSpPr/>
          <p:nvPr/>
        </p:nvSpPr>
        <p:spPr>
          <a:xfrm>
            <a:off x="4641850" y="4829810"/>
            <a:ext cx="376555" cy="36893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 name="图片 22" descr="05"/>
          <p:cNvPicPr>
            <a:picLocks noChangeAspect="1"/>
          </p:cNvPicPr>
          <p:nvPr/>
        </p:nvPicPr>
        <p:blipFill>
          <a:blip r:embed="rId9" cstate="print"/>
          <a:stretch>
            <a:fillRect/>
          </a:stretch>
        </p:blipFill>
        <p:spPr>
          <a:xfrm>
            <a:off x="5577205" y="4186555"/>
            <a:ext cx="1817370" cy="2418080"/>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1099820" y="4864100"/>
            <a:ext cx="8058785" cy="1536700"/>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72390" y="690245"/>
            <a:ext cx="6700520" cy="3958590"/>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1085850" y="4920615"/>
            <a:ext cx="8058150" cy="1423670"/>
          </a:xfrm>
        </p:spPr>
        <p:txBody>
          <a:bodyPr vert="horz" wrap="square" lIns="91440" tIns="45720" rIns="91440" bIns="45720" numCol="1" rtlCol="0" anchor="t" anchorCtr="0" compatLnSpc="1"/>
          <a:lstStyle/>
          <a:p>
            <a:pPr eaLnBrk="1" hangingPunct="1">
              <a:lnSpc>
                <a:spcPct val="120000"/>
              </a:lnSpc>
            </a:pPr>
            <a:r>
              <a:rPr lang="zh-CN" altLang="en-US" sz="2400" b="1" dirty="0">
                <a:solidFill>
                  <a:srgbClr val="C00000"/>
                </a:solidFill>
                <a:sym typeface="+mn-ea"/>
              </a:rPr>
              <a:t>多执行元件控制回路有：</a:t>
            </a:r>
          </a:p>
          <a:p>
            <a:pPr eaLnBrk="1" hangingPunct="1">
              <a:lnSpc>
                <a:spcPct val="120000"/>
              </a:lnSpc>
            </a:pPr>
            <a:r>
              <a:rPr lang="zh-CN" altLang="en-US" sz="2400" b="1" dirty="0">
                <a:sym typeface="+mn-ea"/>
              </a:rPr>
              <a:t>顺序动作回路、同步回路、互不干扰回路、多路换向阀控制回路</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92</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331470" y="944880"/>
            <a:ext cx="6441440" cy="3448685"/>
          </a:xfrm>
          <a:prstGeom prst="rect">
            <a:avLst/>
          </a:prstGeom>
          <a:noFill/>
        </p:spPr>
        <p:txBody>
          <a:bodyPr wrap="square" rtlCol="0" anchor="t">
            <a:spAutoFit/>
          </a:bodyPr>
          <a:lstStyle/>
          <a:p>
            <a:pPr marL="342900" indent="-342900" eaLnBrk="1" hangingPunct="1">
              <a:lnSpc>
                <a:spcPct val="130000"/>
              </a:lnSpc>
              <a:buClrTx/>
              <a:buSzTx/>
              <a:buFont typeface="Arial" panose="020B0604020202020204" pitchFamily="34" charset="0"/>
              <a:buChar char="•"/>
            </a:pP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多执行元件控制回路——</a:t>
            </a:r>
          </a:p>
          <a:p>
            <a:pPr marL="342900" indent="-342900" eaLnBrk="1" hangingPunct="1">
              <a:lnSpc>
                <a:spcPct val="130000"/>
              </a:lnSpc>
              <a:buClrTx/>
              <a:buSzTx/>
              <a:buFont typeface="Arial" panose="020B0604020202020204" pitchFamily="34" charset="0"/>
              <a:buChar char="•"/>
            </a:pPr>
            <a:r>
              <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rPr>
              <a:t>一个油源给多个执行元件供油的液压回路。</a:t>
            </a:r>
          </a:p>
          <a:p>
            <a:pPr marL="342900" indent="-342900" eaLnBrk="1" hangingPunct="1">
              <a:lnSpc>
                <a:spcPct val="130000"/>
              </a:lnSpc>
              <a:buClrTx/>
              <a:buSzTx/>
              <a:buFont typeface="Arial" panose="020B0604020202020204" pitchFamily="34" charset="0"/>
              <a:buChar char="•"/>
            </a:pPr>
            <a:r>
              <a:rPr lang="zh-CN" altLang="en-US" sz="2400" b="1" noProof="0" dirty="0">
                <a:ln>
                  <a:noFill/>
                </a:ln>
                <a:solidFill>
                  <a:srgbClr val="C00000"/>
                </a:solidFill>
                <a:effectLst/>
                <a:uLnTx/>
                <a:uFillTx/>
                <a:latin typeface="宋体" panose="02010600030101010101" pitchFamily="2" charset="-122"/>
                <a:cs typeface="宋体" panose="02010600030101010101" pitchFamily="2" charset="-122"/>
                <a:sym typeface="+mn-ea"/>
              </a:rPr>
              <a:t>多执行元件控制回路解决的问题：</a:t>
            </a:r>
          </a:p>
          <a:p>
            <a:pPr marL="342900" indent="-342900" eaLnBrk="1" hangingPunct="1">
              <a:lnSpc>
                <a:spcPct val="130000"/>
              </a:lnSpc>
              <a:buClrTx/>
              <a:buSzTx/>
              <a:buFont typeface="Arial" panose="020B0604020202020204" pitchFamily="34" charset="0"/>
              <a:buChar char="•"/>
            </a:pPr>
            <a:r>
              <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rPr>
              <a:t>在该回路中，各执行元件因回路中压力、流量的相互影响，在动作上有所牵制。</a:t>
            </a:r>
          </a:p>
          <a:p>
            <a:pPr marL="342900" indent="-342900" eaLnBrk="1" hangingPunct="1">
              <a:lnSpc>
                <a:spcPct val="130000"/>
              </a:lnSpc>
              <a:buClrTx/>
              <a:buSzTx/>
              <a:buFont typeface="Arial" panose="020B0604020202020204" pitchFamily="34" charset="0"/>
              <a:buChar char="•"/>
            </a:pPr>
            <a:r>
              <a:rPr lang="zh-CN" altLang="en-US" sz="2400" b="1" noProof="0" dirty="0">
                <a:ln>
                  <a:noFill/>
                </a:ln>
                <a:solidFill>
                  <a:schemeClr val="tx1"/>
                </a:solidFill>
                <a:effectLst/>
                <a:uLnTx/>
                <a:uFillTx/>
                <a:latin typeface="宋体" panose="02010600030101010101" pitchFamily="2" charset="-122"/>
                <a:cs typeface="宋体" panose="02010600030101010101" pitchFamily="2" charset="-122"/>
                <a:sym typeface="+mn-ea"/>
              </a:rPr>
              <a:t>可以通过压力、流量、行程控制来实现多执行元件预定动作的要求。</a:t>
            </a:r>
          </a:p>
        </p:txBody>
      </p:sp>
      <p:pic>
        <p:nvPicPr>
          <p:cNvPr id="10" name="图片 9" descr="claude-peladeau-5JmMkagEfuM-unsplash"/>
          <p:cNvPicPr>
            <a:picLocks noChangeAspect="1"/>
          </p:cNvPicPr>
          <p:nvPr/>
        </p:nvPicPr>
        <p:blipFill>
          <a:blip r:embed="rId5" cstate="print"/>
          <a:stretch>
            <a:fillRect/>
          </a:stretch>
        </p:blipFill>
        <p:spPr>
          <a:xfrm flipH="1">
            <a:off x="6916420" y="690245"/>
            <a:ext cx="2242185" cy="3958590"/>
          </a:xfrm>
          <a:prstGeom prst="rect">
            <a:avLst/>
          </a:prstGeom>
        </p:spPr>
      </p:pic>
      <p:pic>
        <p:nvPicPr>
          <p:cNvPr id="11" name="图片 10" descr="thisisengineering-raeng-lx8CooX66ms-unsplash"/>
          <p:cNvPicPr>
            <a:picLocks noChangeAspect="1"/>
          </p:cNvPicPr>
          <p:nvPr/>
        </p:nvPicPr>
        <p:blipFill>
          <a:blip r:embed="rId6" cstate="print"/>
          <a:srcRect l="61297" r="15729"/>
          <a:stretch>
            <a:fillRect/>
          </a:stretch>
        </p:blipFill>
        <p:spPr>
          <a:xfrm>
            <a:off x="0" y="4862830"/>
            <a:ext cx="986155" cy="1536700"/>
          </a:xfrm>
          <a:prstGeom prst="rect">
            <a:avLst/>
          </a:prstGeom>
        </p:spPr>
      </p:pic>
      <p:sp>
        <p:nvSpPr>
          <p:cNvPr id="13" name="矩形 12"/>
          <p:cNvSpPr/>
          <p:nvPr/>
        </p:nvSpPr>
        <p:spPr>
          <a:xfrm>
            <a:off x="0" y="4863465"/>
            <a:ext cx="993775" cy="15367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8696960" cy="47644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5619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一、顺序动作回路</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231775" y="1467485"/>
            <a:ext cx="8433435" cy="49733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2755" marR="0" lvl="0" algn="just" defTabSz="914400" rtl="0" eaLnBrk="1" fontAlgn="auto" latinLnBrk="0" hangingPunct="1">
              <a:lnSpc>
                <a:spcPct val="130000"/>
              </a:lnSpc>
              <a:spcBef>
                <a:spcPct val="20000"/>
              </a:spcBef>
              <a:spcAft>
                <a:spcPts val="0"/>
              </a:spcAft>
              <a:buClrTx/>
              <a:buSzTx/>
              <a:buFont typeface="Wingdings" panose="05000000000000000000" charset="0"/>
              <a:buChar char="u"/>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使几个执行元件严格按照预定顺序动作。</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365760" marR="0" lvl="0" indent="-255905" algn="just" defTabSz="914400" rtl="0" eaLnBrk="1" fontAlgn="auto" latinLnBrk="0" hangingPunct="1">
              <a:lnSpc>
                <a:spcPct val="130000"/>
              </a:lnSpc>
              <a:spcBef>
                <a:spcPct val="20000"/>
              </a:spcBef>
              <a:spcAft>
                <a:spcPts val="0"/>
              </a:spcAft>
              <a:buClrTx/>
              <a:buSzTx/>
              <a:buFont typeface="Wingdings" panose="05000000000000000000" pitchFamily="2" charset="2"/>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按控制方式不同，顺序动作回路分为两种方式：</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109855" marR="0" lvl="0" indent="0" algn="just" defTabSz="914400" rtl="0" eaLnBrk="1" fontAlgn="auto" latinLnBrk="0" hangingPunct="1">
              <a:lnSpc>
                <a:spcPct val="130000"/>
              </a:lnSpc>
              <a:spcBef>
                <a:spcPct val="20000"/>
              </a:spcBef>
              <a:spcAft>
                <a:spcPts val="0"/>
              </a:spcAft>
              <a:buClrTx/>
              <a:buSzTx/>
              <a:buFont typeface="Wingdings" panose="05000000000000000000" charset="0"/>
              <a:buNone/>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       压力控制顺序动作回路      行程控制顺序动作回路</a:t>
            </a:r>
            <a:endParaRPr kumimoji="0"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452755" marR="0" lvl="0" algn="just" defTabSz="914400" rtl="0" eaLnBrk="1" fontAlgn="auto" latinLnBrk="0" hangingPunct="1">
              <a:lnSpc>
                <a:spcPct val="130000"/>
              </a:lnSpc>
              <a:spcBef>
                <a:spcPct val="20000"/>
              </a:spcBef>
              <a:spcAft>
                <a:spcPts val="0"/>
              </a:spcAft>
              <a:buClrTx/>
              <a:buSzTx/>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压力控制顺序动作回路：</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利用压力变化来使执行元件按顺序先后动作。一般采用顺序阀或压力继电器控制。</a:t>
            </a:r>
          </a:p>
          <a:p>
            <a:pPr marL="109855" marR="0" lvl="0" indent="0" algn="just" defTabSz="914400" rtl="0" eaLnBrk="1" fontAlgn="auto" latinLnBrk="0" hangingPunct="1">
              <a:lnSpc>
                <a:spcPct val="130000"/>
              </a:lnSpc>
              <a:spcBef>
                <a:spcPct val="20000"/>
              </a:spcBef>
              <a:spcAft>
                <a:spcPts val="0"/>
              </a:spcAft>
              <a:buClrTx/>
              <a:buSzTx/>
              <a:buNone/>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顺序阀或压力继电器的调定压力必须大于前一动作执行元件的最高工作压力的 </a:t>
            </a:r>
            <a:r>
              <a:rPr lang="en-US" altLang="zh-CN" sz="2000"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10</a:t>
            </a:r>
            <a:r>
              <a:rPr lang="zh-CN" altLang="en-US" sz="2000"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15</a:t>
            </a:r>
            <a:r>
              <a:rPr lang="zh-CN" altLang="en-US" sz="2000"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，否则在管路中的压力冲击或波动下会造成误动作。这种回路适用于执行元件数目不多、负载变化不大的场合。</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452755" marR="0" lvl="0" algn="just" defTabSz="914400" rtl="0" eaLnBrk="1" fontAlgn="auto" latinLnBrk="0" hangingPunct="1">
              <a:lnSpc>
                <a:spcPct val="130000"/>
              </a:lnSpc>
              <a:spcBef>
                <a:spcPct val="20000"/>
              </a:spcBef>
              <a:spcAft>
                <a:spcPts val="0"/>
              </a:spcAft>
              <a:buClrTx/>
              <a:buSzTx/>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行程控制顺序动作回路：</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利用行程阀或行程开关来控制执行元件按顺序先后动作。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4312285" cy="53009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62190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（一）用顺序阀控制的顺序动作回路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232410" y="1304290"/>
            <a:ext cx="4312285" cy="53003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2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图示液压系统的动作顺序为：</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右进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右进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退回</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退回。</a:t>
            </a:r>
          </a:p>
          <a:p>
            <a:pPr algn="just" eaLnBrk="1" hangingPunct="1">
              <a:lnSpc>
                <a:spcPct val="14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当换向阀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处于左位，</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向右运动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→活塞碰到死挡铁后回路压力升高到顺序阀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的调定压力，顺序阀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开启→</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活塞才向右运动。</a:t>
            </a:r>
          </a:p>
          <a:p>
            <a:pPr algn="just" eaLnBrk="1" hangingPunct="1">
              <a:lnSpc>
                <a:spcPct val="14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当换向阀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处于右位，</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活塞先退到左端点</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→回路压力升高，打开顺序阀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再使缸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活塞退回原位。</a:t>
            </a:r>
            <a:endPar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5" name="组合 4"/>
          <p:cNvGrpSpPr/>
          <p:nvPr/>
        </p:nvGrpSpPr>
        <p:grpSpPr>
          <a:xfrm>
            <a:off x="4710430" y="1403350"/>
            <a:ext cx="4240530" cy="4883150"/>
            <a:chOff x="7313" y="1545"/>
            <a:chExt cx="6677" cy="7370"/>
          </a:xfrm>
        </p:grpSpPr>
        <p:pic>
          <p:nvPicPr>
            <p:cNvPr id="6" name="Picture 5" descr="P1010017"/>
            <p:cNvPicPr>
              <a:picLocks noChangeAspect="1"/>
            </p:cNvPicPr>
            <p:nvPr/>
          </p:nvPicPr>
          <p:blipFill>
            <a:blip r:embed="rId5"/>
            <a:srcRect t="-700" r="51643" b="20078"/>
            <a:stretch>
              <a:fillRect/>
            </a:stretch>
          </p:blipFill>
          <p:spPr>
            <a:xfrm>
              <a:off x="7313" y="1545"/>
              <a:ext cx="6672" cy="7370"/>
            </a:xfrm>
            <a:prstGeom prst="rect">
              <a:avLst/>
            </a:prstGeom>
            <a:noFill/>
            <a:ln w="9525">
              <a:noFill/>
            </a:ln>
          </p:spPr>
        </p:pic>
        <p:sp>
          <p:nvSpPr>
            <p:cNvPr id="72709" name="矩形 5"/>
            <p:cNvSpPr/>
            <p:nvPr/>
          </p:nvSpPr>
          <p:spPr>
            <a:xfrm>
              <a:off x="7568" y="5590"/>
              <a:ext cx="1502" cy="416"/>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单向顺序阀</a:t>
              </a:r>
            </a:p>
          </p:txBody>
        </p:sp>
        <p:sp>
          <p:nvSpPr>
            <p:cNvPr id="72711" name="矩形 5"/>
            <p:cNvSpPr/>
            <p:nvPr/>
          </p:nvSpPr>
          <p:spPr>
            <a:xfrm>
              <a:off x="12488" y="5738"/>
              <a:ext cx="1502" cy="416"/>
            </a:xfrm>
            <a:prstGeom prst="rect">
              <a:avLst/>
            </a:prstGeom>
            <a:noFill/>
            <a:ln w="9525">
              <a:noFill/>
            </a:ln>
          </p:spPr>
          <p:txBody>
            <a:bodyPr wrap="square">
              <a:spAutoFit/>
            </a:bodyPr>
            <a:lstStyle/>
            <a:p>
              <a:pPr algn="ctr"/>
              <a:r>
                <a:rPr lang="zh-CN" altLang="en-US" sz="1200" b="1" dirty="0">
                  <a:solidFill>
                    <a:srgbClr val="FF0000"/>
                  </a:solidFill>
                  <a:latin typeface="宋体" panose="02010600030101010101" pitchFamily="2" charset="-122"/>
                </a:rPr>
                <a:t>单向顺序阀</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4312285" cy="53009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62190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（二）用压力继电器控制的顺序回路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232410" y="1449070"/>
            <a:ext cx="4184650" cy="53003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图示液压系统的动作顺序为：</a:t>
            </a:r>
          </a:p>
          <a:p>
            <a:pPr algn="just" eaLnBrk="1" hangingPunct="1">
              <a:lnSpc>
                <a:spcPct val="14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缸1 右进——缸2 右进——缸2退回——缸1 退回。</a:t>
            </a:r>
          </a:p>
          <a:p>
            <a:pPr algn="just" eaLnBrk="1" hangingPunct="1">
              <a:lnSpc>
                <a:spcPct val="14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按启动按钮→电磁铁1Y 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缸1活塞前进至右端点</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→回路压力升高→压力继电器1K 动作→使电磁铁3Y 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缸2活塞前进。</a:t>
            </a: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4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按返回按钮→1Y、3Y失电，4Y 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缸2活塞先退回原位</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→回路压力升高→压力继电器2K动作→使2Y得电，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缸1活塞后退。</a:t>
            </a:r>
          </a:p>
        </p:txBody>
      </p:sp>
      <p:pic>
        <p:nvPicPr>
          <p:cNvPr id="73732" name="Picture 4" descr="P1010017"/>
          <p:cNvPicPr>
            <a:picLocks noChangeAspect="1"/>
          </p:cNvPicPr>
          <p:nvPr/>
        </p:nvPicPr>
        <p:blipFill>
          <a:blip r:embed="rId5"/>
          <a:srcRect l="49402" t="540" r="-264" b="30223"/>
          <a:stretch>
            <a:fillRect/>
          </a:stretch>
        </p:blipFill>
        <p:spPr>
          <a:xfrm>
            <a:off x="4687570" y="1631950"/>
            <a:ext cx="4280535" cy="39604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4706620" cy="51174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62190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（三）行程阀控制顺序回路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232410" y="1303655"/>
            <a:ext cx="4706620" cy="479996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图示液压系统的动作顺序为：</a:t>
            </a:r>
          </a:p>
          <a:p>
            <a:pPr eaLnBrk="1" hangingPunct="1">
              <a:lnSpc>
                <a:spcPct val="140000"/>
              </a:lnSpc>
            </a:pPr>
            <a:r>
              <a:rPr lang="zh-CN" altLang="en-US" sz="2000" b="1" dirty="0">
                <a:sym typeface="+mn-ea"/>
              </a:rPr>
              <a:t>缸</a:t>
            </a:r>
            <a:r>
              <a:rPr lang="en-US" altLang="zh-CN" sz="2000" b="1" dirty="0">
                <a:sym typeface="+mn-ea"/>
              </a:rPr>
              <a:t>1 </a:t>
            </a:r>
            <a:r>
              <a:rPr lang="zh-CN" altLang="en-US" sz="2000" b="1" dirty="0">
                <a:sym typeface="+mn-ea"/>
              </a:rPr>
              <a:t>右进</a:t>
            </a:r>
            <a:r>
              <a:rPr lang="en-US" altLang="zh-CN" sz="2000" b="1" dirty="0">
                <a:latin typeface="Arial" panose="020B0604020202020204" pitchFamily="34" charset="0"/>
                <a:sym typeface="+mn-ea"/>
              </a:rPr>
              <a:t>——</a:t>
            </a:r>
            <a:r>
              <a:rPr lang="zh-CN" altLang="en-US" sz="2000" b="1" dirty="0">
                <a:sym typeface="+mn-ea"/>
              </a:rPr>
              <a:t>缸</a:t>
            </a:r>
            <a:r>
              <a:rPr lang="en-US" altLang="zh-CN" sz="2000" b="1" dirty="0">
                <a:sym typeface="+mn-ea"/>
              </a:rPr>
              <a:t>2 </a:t>
            </a:r>
            <a:r>
              <a:rPr lang="zh-CN" altLang="en-US" sz="2000" b="1" dirty="0">
                <a:sym typeface="+mn-ea"/>
              </a:rPr>
              <a:t>右进</a:t>
            </a:r>
            <a:r>
              <a:rPr lang="en-US" altLang="zh-CN" sz="2000" b="1" dirty="0">
                <a:latin typeface="Arial" panose="020B0604020202020204" pitchFamily="34" charset="0"/>
                <a:sym typeface="+mn-ea"/>
              </a:rPr>
              <a:t>——</a:t>
            </a:r>
            <a:r>
              <a:rPr lang="zh-CN" altLang="en-US" sz="2000" b="1" dirty="0">
                <a:sym typeface="+mn-ea"/>
              </a:rPr>
              <a:t>缸</a:t>
            </a:r>
            <a:r>
              <a:rPr lang="en-US" altLang="zh-CN" sz="2000" b="1" dirty="0">
                <a:sym typeface="+mn-ea"/>
              </a:rPr>
              <a:t>1</a:t>
            </a:r>
            <a:r>
              <a:rPr lang="zh-CN" altLang="en-US" sz="2000" b="1" dirty="0">
                <a:sym typeface="+mn-ea"/>
              </a:rPr>
              <a:t>退回</a:t>
            </a:r>
            <a:r>
              <a:rPr lang="en-US" altLang="zh-CN" sz="2000" b="1" dirty="0">
                <a:latin typeface="Arial" panose="020B0604020202020204" pitchFamily="34" charset="0"/>
                <a:sym typeface="+mn-ea"/>
              </a:rPr>
              <a:t>——</a:t>
            </a:r>
            <a:r>
              <a:rPr lang="zh-CN" altLang="en-US" sz="2000" b="1" dirty="0">
                <a:sym typeface="+mn-ea"/>
              </a:rPr>
              <a:t>缸</a:t>
            </a:r>
            <a:r>
              <a:rPr lang="en-US" altLang="zh-CN" sz="2000" b="1" dirty="0">
                <a:sym typeface="+mn-ea"/>
              </a:rPr>
              <a:t>2 </a:t>
            </a:r>
            <a:r>
              <a:rPr lang="zh-CN" altLang="en-US" sz="2000" b="1" dirty="0">
                <a:sym typeface="+mn-ea"/>
              </a:rPr>
              <a:t>退回。</a:t>
            </a:r>
            <a:endParaRPr lang="zh-CN" altLang="en-US" sz="2000" b="1" dirty="0"/>
          </a:p>
          <a:p>
            <a:pPr eaLnBrk="1" hangingPunct="1">
              <a:lnSpc>
                <a:spcPct val="130000"/>
              </a:lnSpc>
            </a:pPr>
            <a:r>
              <a:rPr lang="zh-CN" altLang="en-US" sz="2000" b="1" dirty="0">
                <a:sym typeface="+mn-ea"/>
              </a:rPr>
              <a:t>图示位置</a:t>
            </a:r>
            <a:r>
              <a:rPr lang="zh-CN" altLang="en-US" sz="2000" b="1" dirty="0">
                <a:solidFill>
                  <a:srgbClr val="C00000"/>
                </a:solidFill>
                <a:sym typeface="+mn-ea"/>
              </a:rPr>
              <a:t>两液压缸活塞</a:t>
            </a:r>
            <a:r>
              <a:rPr lang="zh-CN" altLang="en-US" sz="2000" b="1" dirty="0">
                <a:sym typeface="+mn-ea"/>
              </a:rPr>
              <a:t>均退至左位。</a:t>
            </a:r>
          </a:p>
          <a:p>
            <a:pPr eaLnBrk="1" hangingPunct="1">
              <a:lnSpc>
                <a:spcPct val="130000"/>
              </a:lnSpc>
            </a:pPr>
            <a:r>
              <a:rPr lang="zh-CN" altLang="en-US" sz="2000" b="1" dirty="0">
                <a:sym typeface="+mn-ea"/>
              </a:rPr>
              <a:t>电磁阀</a:t>
            </a:r>
            <a:r>
              <a:rPr lang="en-US" altLang="zh-CN" sz="2000" b="1" dirty="0">
                <a:sym typeface="+mn-ea"/>
              </a:rPr>
              <a:t>3  </a:t>
            </a:r>
            <a:r>
              <a:rPr lang="zh-CN" altLang="en-US" sz="2000" b="1" dirty="0">
                <a:sym typeface="+mn-ea"/>
              </a:rPr>
              <a:t>处于左位→</a:t>
            </a:r>
            <a:r>
              <a:rPr lang="zh-CN" altLang="en-US" sz="2000" b="1" dirty="0">
                <a:solidFill>
                  <a:srgbClr val="C00000"/>
                </a:solidFill>
                <a:sym typeface="+mn-ea"/>
              </a:rPr>
              <a:t>缸 </a:t>
            </a:r>
            <a:r>
              <a:rPr lang="en-US" altLang="zh-CN" sz="2000" b="1" dirty="0">
                <a:solidFill>
                  <a:srgbClr val="C00000"/>
                </a:solidFill>
                <a:sym typeface="+mn-ea"/>
              </a:rPr>
              <a:t>1 </a:t>
            </a:r>
            <a:r>
              <a:rPr lang="zh-CN" altLang="en-US" sz="2000" b="1" dirty="0">
                <a:solidFill>
                  <a:srgbClr val="C00000"/>
                </a:solidFill>
                <a:sym typeface="+mn-ea"/>
              </a:rPr>
              <a:t>活塞先向右运动</a:t>
            </a:r>
            <a:r>
              <a:rPr lang="zh-CN" altLang="en-US" sz="2000" b="1" dirty="0">
                <a:sym typeface="+mn-ea"/>
              </a:rPr>
              <a:t>→当活塞杆上挡块压下行程阀 </a:t>
            </a:r>
            <a:r>
              <a:rPr lang="en-US" altLang="zh-CN" sz="2000" b="1" dirty="0">
                <a:sym typeface="+mn-ea"/>
              </a:rPr>
              <a:t>4 </a:t>
            </a:r>
            <a:r>
              <a:rPr lang="zh-CN" altLang="en-US" sz="2000" b="1" dirty="0">
                <a:sym typeface="+mn-ea"/>
              </a:rPr>
              <a:t>后→</a:t>
            </a:r>
            <a:r>
              <a:rPr lang="zh-CN" altLang="en-US" sz="2000" b="1" dirty="0">
                <a:solidFill>
                  <a:srgbClr val="C00000"/>
                </a:solidFill>
                <a:sym typeface="+mn-ea"/>
              </a:rPr>
              <a:t>缸 </a:t>
            </a:r>
            <a:r>
              <a:rPr lang="en-US" altLang="zh-CN" sz="2000" b="1" dirty="0">
                <a:solidFill>
                  <a:srgbClr val="C00000"/>
                </a:solidFill>
                <a:sym typeface="+mn-ea"/>
              </a:rPr>
              <a:t>2 </a:t>
            </a:r>
            <a:r>
              <a:rPr lang="zh-CN" altLang="en-US" sz="2000" b="1" dirty="0">
                <a:solidFill>
                  <a:srgbClr val="C00000"/>
                </a:solidFill>
                <a:sym typeface="+mn-ea"/>
              </a:rPr>
              <a:t>活塞才向右运动；</a:t>
            </a:r>
            <a:endParaRPr lang="zh-CN" altLang="en-US" sz="2000" b="1" dirty="0">
              <a:solidFill>
                <a:srgbClr val="C00000"/>
              </a:solidFill>
            </a:endParaRPr>
          </a:p>
          <a:p>
            <a:pPr eaLnBrk="1" hangingPunct="1">
              <a:lnSpc>
                <a:spcPct val="130000"/>
              </a:lnSpc>
            </a:pPr>
            <a:r>
              <a:rPr lang="zh-CN" altLang="en-US" sz="2000" b="1" dirty="0">
                <a:sym typeface="+mn-ea"/>
              </a:rPr>
              <a:t>阀</a:t>
            </a:r>
            <a:r>
              <a:rPr lang="en-US" altLang="zh-CN" sz="2000" b="1" dirty="0">
                <a:sym typeface="+mn-ea"/>
              </a:rPr>
              <a:t>3 </a:t>
            </a:r>
            <a:r>
              <a:rPr lang="zh-CN" altLang="en-US" sz="2000" b="1" dirty="0">
                <a:sym typeface="+mn-ea"/>
              </a:rPr>
              <a:t>处于右位，</a:t>
            </a:r>
            <a:r>
              <a:rPr lang="zh-CN" altLang="en-US" sz="2000" b="1" dirty="0">
                <a:solidFill>
                  <a:srgbClr val="C00000"/>
                </a:solidFill>
                <a:sym typeface="+mn-ea"/>
              </a:rPr>
              <a:t>缸</a:t>
            </a:r>
            <a:r>
              <a:rPr lang="en-US" altLang="zh-CN" sz="2000" b="1" dirty="0">
                <a:solidFill>
                  <a:srgbClr val="C00000"/>
                </a:solidFill>
                <a:sym typeface="+mn-ea"/>
              </a:rPr>
              <a:t>1 </a:t>
            </a:r>
            <a:r>
              <a:rPr lang="zh-CN" altLang="en-US" sz="2000" b="1" dirty="0">
                <a:solidFill>
                  <a:srgbClr val="C00000"/>
                </a:solidFill>
                <a:sym typeface="+mn-ea"/>
              </a:rPr>
              <a:t>活塞先退回</a:t>
            </a:r>
            <a:r>
              <a:rPr lang="zh-CN" altLang="en-US" sz="2000" b="1" dirty="0">
                <a:sym typeface="+mn-ea"/>
              </a:rPr>
              <a:t>→其挡块离开行程阀</a:t>
            </a:r>
            <a:r>
              <a:rPr lang="en-US" altLang="zh-CN" sz="2000" b="1" dirty="0">
                <a:sym typeface="+mn-ea"/>
              </a:rPr>
              <a:t>4 </a:t>
            </a:r>
            <a:r>
              <a:rPr lang="zh-CN" altLang="en-US" sz="2000" b="1" dirty="0">
                <a:sym typeface="+mn-ea"/>
              </a:rPr>
              <a:t>后→</a:t>
            </a:r>
            <a:r>
              <a:rPr lang="zh-CN" altLang="en-US" sz="2000" b="1" dirty="0">
                <a:solidFill>
                  <a:srgbClr val="C00000"/>
                </a:solidFill>
                <a:sym typeface="+mn-ea"/>
              </a:rPr>
              <a:t>缸</a:t>
            </a:r>
            <a:r>
              <a:rPr lang="en-US" altLang="zh-CN" sz="2000" b="1" dirty="0">
                <a:solidFill>
                  <a:srgbClr val="C00000"/>
                </a:solidFill>
                <a:sym typeface="+mn-ea"/>
              </a:rPr>
              <a:t>2 </a:t>
            </a:r>
            <a:r>
              <a:rPr lang="zh-CN" altLang="en-US" sz="2000" b="1" dirty="0">
                <a:solidFill>
                  <a:srgbClr val="C00000"/>
                </a:solidFill>
                <a:sym typeface="+mn-ea"/>
              </a:rPr>
              <a:t>活塞才退回。</a:t>
            </a:r>
            <a:endParaRPr lang="zh-CN" altLang="en-US" sz="2000" b="1" dirty="0"/>
          </a:p>
          <a:p>
            <a:pPr eaLnBrk="1" hangingPunct="1">
              <a:lnSpc>
                <a:spcPct val="130000"/>
              </a:lnSpc>
            </a:pPr>
            <a:r>
              <a:rPr lang="zh-CN" altLang="en-US" sz="2000" b="1" dirty="0">
                <a:sym typeface="+mn-ea"/>
              </a:rPr>
              <a:t>回路特点：</a:t>
            </a:r>
          </a:p>
          <a:p>
            <a:pPr eaLnBrk="1" hangingPunct="1">
              <a:lnSpc>
                <a:spcPct val="130000"/>
              </a:lnSpc>
            </a:pPr>
            <a:r>
              <a:rPr lang="zh-CN" altLang="en-US" sz="2000" b="1" dirty="0">
                <a:sym typeface="+mn-ea"/>
              </a:rPr>
              <a:t>动作可靠，但改变动作顺序难。</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4756" name="Picture 5" descr="P1010018"/>
          <p:cNvPicPr>
            <a:picLocks noChangeAspect="1"/>
          </p:cNvPicPr>
          <p:nvPr/>
        </p:nvPicPr>
        <p:blipFill>
          <a:blip r:embed="rId5">
            <a:clrChange>
              <a:clrFrom>
                <a:srgbClr val="F9FDFC">
                  <a:alpha val="100000"/>
                </a:srgbClr>
              </a:clrFrom>
              <a:clrTo>
                <a:srgbClr val="F9FDFC">
                  <a:alpha val="100000"/>
                  <a:alpha val="0"/>
                </a:srgbClr>
              </a:clrTo>
            </a:clrChange>
          </a:blip>
          <a:srcRect r="48405" b="24742"/>
          <a:stretch>
            <a:fillRect/>
          </a:stretch>
        </p:blipFill>
        <p:spPr>
          <a:xfrm>
            <a:off x="4938078" y="1742758"/>
            <a:ext cx="4059237" cy="3371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4290"/>
            <a:ext cx="4706620" cy="53003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95325"/>
            <a:ext cx="762190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（四）行程开关控制顺序回路 </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095115" y="6604635"/>
            <a:ext cx="61531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102985"/>
            <a:ext cx="9171940" cy="976630"/>
          </a:xfrm>
          <a:prstGeom prst="rect">
            <a:avLst/>
          </a:prstGeom>
        </p:spPr>
      </p:pic>
      <p:sp>
        <p:nvSpPr>
          <p:cNvPr id="61443" name="Rectangle 3"/>
          <p:cNvSpPr>
            <a:spLocks noGrp="1"/>
          </p:cNvSpPr>
          <p:nvPr/>
        </p:nvSpPr>
        <p:spPr>
          <a:xfrm>
            <a:off x="232410" y="1303655"/>
            <a:ext cx="4579620" cy="52000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图示液压系统的动作顺序为：</a:t>
            </a:r>
          </a:p>
          <a:p>
            <a:pPr algn="just" eaLnBrk="1" hangingPunct="1">
              <a:lnSpc>
                <a:spcPct val="125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右进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右进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退回</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退回。</a:t>
            </a:r>
          </a:p>
          <a:p>
            <a:pPr algn="just" eaLnBrk="1" hangingPunct="1">
              <a:lnSpc>
                <a:spcPct val="125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图示位置</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两液压缸活塞</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均退至左位。</a:t>
            </a:r>
          </a:p>
          <a:p>
            <a:pPr algn="just" eaLnBrk="1" hangingPunct="1">
              <a:lnSpc>
                <a:spcPct val="125000"/>
              </a:lnSpc>
              <a:spcBef>
                <a:spcPct val="50000"/>
              </a:spcBef>
              <a:buSzPct val="120000"/>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按启动按钮→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活塞先向右运动→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当活塞杆上挡块压下行程开关</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2S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后，使</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活塞才向右运动→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直到压下</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3S</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，使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1Y</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失电→ 缸</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活塞向左退回→压下</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1S</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，使</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2Y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失电</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→缸</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活塞再退回。</a:t>
            </a:r>
          </a:p>
          <a:p>
            <a:pPr algn="just" eaLnBrk="1" hangingPunct="1">
              <a:lnSpc>
                <a:spcPct val="125000"/>
              </a:lnSpc>
              <a:spcBef>
                <a:spcPct val="50000"/>
              </a:spcBef>
              <a:buSzPct val="120000"/>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调整挡块可调整缸的行程，通过电控系统可改变动作顺序。</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5780" name="Picture 4" descr="P1010018"/>
          <p:cNvPicPr>
            <a:picLocks noChangeAspect="1"/>
          </p:cNvPicPr>
          <p:nvPr/>
        </p:nvPicPr>
        <p:blipFill>
          <a:blip r:embed="rId5"/>
          <a:srcRect l="54124" t="1271" r="302" b="25208"/>
          <a:stretch>
            <a:fillRect/>
          </a:stretch>
        </p:blipFill>
        <p:spPr>
          <a:xfrm>
            <a:off x="5009833" y="1820228"/>
            <a:ext cx="3995737" cy="36718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27355" y="919480"/>
            <a:ext cx="8333105" cy="54159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98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270" y="1095375"/>
            <a:ext cx="7929245" cy="45847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ea typeface="+mn-ea"/>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ea typeface="+mn-ea"/>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gn="just">
              <a:lnSpc>
                <a:spcPct val="150000"/>
              </a:lnSpc>
            </a:pPr>
            <a:r>
              <a:rPr lang="en-US" altLang="zh-CN" sz="2400" b="1" dirty="0">
                <a:solidFill>
                  <a:srgbClr val="C00000"/>
                </a:solidFill>
                <a:sym typeface="+mn-ea"/>
              </a:rPr>
              <a:t>1. </a:t>
            </a:r>
            <a:r>
              <a:rPr lang="zh-CN" altLang="en-US" sz="2400" b="1" dirty="0">
                <a:solidFill>
                  <a:srgbClr val="C00000"/>
                </a:solidFill>
                <a:sym typeface="+mn-ea"/>
              </a:rPr>
              <a:t>某机床进给回路如下图所示，它可以实现快进→工进→快退→停止的工作循环。根据此回路的工作原理，填写电磁铁动作表。</a:t>
            </a:r>
          </a:p>
          <a:p>
            <a:pPr algn="just">
              <a:lnSpc>
                <a:spcPct val="150000"/>
              </a:lnSpc>
            </a:pPr>
            <a:r>
              <a:rPr lang="zh-CN" altLang="en-US" sz="2400" b="1" dirty="0">
                <a:solidFill>
                  <a:srgbClr val="C00000"/>
                </a:solidFill>
                <a:sym typeface="+mn-ea"/>
              </a:rPr>
              <a:t>（电磁铁通电时，在空格中记“＋” 号；反之，断电记“－”号）</a:t>
            </a: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1093377"/>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27355" y="919480"/>
            <a:ext cx="8333105" cy="54159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99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270" y="1012825"/>
            <a:ext cx="7929245" cy="19685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algn="just">
              <a:lnSpc>
                <a:spcPct val="150000"/>
              </a:lnSpc>
            </a:pPr>
            <a:r>
              <a:rPr lang="en-US" altLang="zh-CN" sz="2000" b="1" dirty="0">
                <a:solidFill>
                  <a:srgbClr val="C00000"/>
                </a:solidFill>
                <a:latin typeface="宋体" panose="02010600030101010101" pitchFamily="2" charset="-122"/>
                <a:cs typeface="宋体" panose="02010600030101010101" pitchFamily="2" charset="-122"/>
                <a:sym typeface="+mn-ea"/>
              </a:rPr>
              <a:t>1. </a:t>
            </a:r>
            <a:r>
              <a:rPr lang="zh-CN" altLang="en-US" sz="2000" b="1" dirty="0">
                <a:solidFill>
                  <a:srgbClr val="C00000"/>
                </a:solidFill>
                <a:latin typeface="宋体" panose="02010600030101010101" pitchFamily="2" charset="-122"/>
                <a:cs typeface="宋体" panose="02010600030101010101" pitchFamily="2" charset="-122"/>
                <a:sym typeface="+mn-ea"/>
              </a:rPr>
              <a:t>某机床进给回路如下图所示，它可以实现快进→工进→快退→停止的工作循环。根据此回路的工作原理，填写电磁铁动作表。</a:t>
            </a:r>
          </a:p>
          <a:p>
            <a:pPr algn="just">
              <a:lnSpc>
                <a:spcPct val="150000"/>
              </a:lnSpc>
            </a:pPr>
            <a:r>
              <a:rPr lang="zh-CN" altLang="en-US" sz="2000" b="1" dirty="0">
                <a:solidFill>
                  <a:srgbClr val="C00000"/>
                </a:solidFill>
                <a:latin typeface="宋体" panose="02010600030101010101" pitchFamily="2" charset="-122"/>
                <a:cs typeface="宋体" panose="02010600030101010101" pitchFamily="2" charset="-122"/>
                <a:sym typeface="+mn-ea"/>
              </a:rPr>
              <a:t>（电磁铁通电时，在空格中记“＋” 号；反之，断电记“－”号）</a:t>
            </a: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270" y="919480"/>
            <a:ext cx="540385" cy="800100"/>
          </a:xfrm>
          <a:prstGeom prst="rect">
            <a:avLst/>
          </a:prstGeom>
        </p:spPr>
      </p:pic>
      <p:pic>
        <p:nvPicPr>
          <p:cNvPr id="13" name="Picture 3"/>
          <p:cNvPicPr>
            <a:picLocks noChangeAspect="1" noChangeArrowheads="1"/>
          </p:cNvPicPr>
          <p:nvPr/>
        </p:nvPicPr>
        <p:blipFill>
          <a:blip r:embed="rId6"/>
          <a:srcRect/>
          <a:stretch>
            <a:fillRect/>
          </a:stretch>
        </p:blipFill>
        <p:spPr bwMode="auto">
          <a:xfrm>
            <a:off x="427355" y="3516630"/>
            <a:ext cx="5081905" cy="1862455"/>
          </a:xfrm>
          <a:prstGeom prst="rect">
            <a:avLst/>
          </a:prstGeom>
          <a:noFill/>
          <a:ln w="9525">
            <a:noFill/>
            <a:miter lim="800000"/>
            <a:headEnd/>
            <a:tailEnd/>
          </a:ln>
        </p:spPr>
      </p:pic>
      <p:pic>
        <p:nvPicPr>
          <p:cNvPr id="11" name="Picture 2"/>
          <p:cNvPicPr>
            <a:picLocks noChangeAspect="1" noChangeArrowheads="1"/>
          </p:cNvPicPr>
          <p:nvPr/>
        </p:nvPicPr>
        <p:blipFill>
          <a:blip r:embed="rId7"/>
          <a:srcRect/>
          <a:stretch>
            <a:fillRect/>
          </a:stretch>
        </p:blipFill>
        <p:spPr bwMode="auto">
          <a:xfrm>
            <a:off x="5734685" y="3080385"/>
            <a:ext cx="3025775" cy="32143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7889</Words>
  <Application>WPS 演示</Application>
  <PresentationFormat>全屏显示(4:3)</PresentationFormat>
  <Paragraphs>895</Paragraphs>
  <Slides>119</Slides>
  <Notes>4</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119</vt:i4>
      </vt:variant>
    </vt:vector>
  </HeadingPairs>
  <TitlesOfParts>
    <vt:vector size="122" baseType="lpstr">
      <vt:lpstr>1_Office 主题</vt:lpstr>
      <vt:lpstr>2_Office 主题</vt:lpstr>
      <vt:lpstr>公式</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vector>
  </TitlesOfParts>
  <Company>江汉大学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范超毅</dc:creator>
  <cp:lastModifiedBy>pcdalao</cp:lastModifiedBy>
  <cp:revision>477</cp:revision>
  <dcterms:created xsi:type="dcterms:W3CDTF">2009-11-03T13:57:00Z</dcterms:created>
  <dcterms:modified xsi:type="dcterms:W3CDTF">2021-11-18T14:33:10Z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27623D01A30A41F8B2AD2A6E8B67918D</vt:lpwstr>
  </property>
</Properties>
</file>